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72" r:id="rId4"/>
    <p:sldId id="279" r:id="rId5"/>
    <p:sldId id="273" r:id="rId6"/>
    <p:sldId id="275" r:id="rId7"/>
    <p:sldId id="264" r:id="rId8"/>
    <p:sldId id="262" r:id="rId9"/>
    <p:sldId id="265" r:id="rId10"/>
    <p:sldId id="266" r:id="rId11"/>
    <p:sldId id="271" r:id="rId12"/>
    <p:sldId id="268" r:id="rId13"/>
    <p:sldId id="280" r:id="rId14"/>
    <p:sldId id="269" r:id="rId15"/>
    <p:sldId id="270" r:id="rId16"/>
    <p:sldId id="260" r:id="rId17"/>
    <p:sldId id="276" r:id="rId18"/>
  </p:sldIdLst>
  <p:sldSz cx="24382413" cy="13716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324" y="260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71597-8BA4-44E8-A784-17875C5172BF}" type="datetimeFigureOut">
              <a:rPr lang="nb-NO" smtClean="0"/>
              <a:t>05.02.2025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F9CDE-2355-4F4B-AB3E-20C9B943AD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731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ED250CA7-04BF-447A-AD9D-DD79ABAFCA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24382413" cy="13716000"/>
          </a:xfrm>
          <a:solidFill>
            <a:schemeClr val="accent2"/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2400" i="1">
                <a:sym typeface="Wingdings" panose="05000000000000000000" pitchFamily="2" charset="2"/>
              </a:defRPr>
            </a:lvl1pPr>
          </a:lstStyle>
          <a:p>
            <a:r>
              <a:rPr lang="nb-NO" dirty="0"/>
              <a:t>Toppmenyen  Sett inn  Bilder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41CA49AE-E990-4D28-914F-0435681CBD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-1"/>
            <a:ext cx="24382413" cy="13716000"/>
          </a:xfrm>
          <a:solidFill>
            <a:schemeClr val="accent2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36" y="4472520"/>
            <a:ext cx="12295321" cy="4775200"/>
          </a:xfrm>
        </p:spPr>
        <p:txBody>
          <a:bodyPr anchor="ctr">
            <a:normAutofit/>
          </a:bodyPr>
          <a:lstStyle>
            <a:lvl1pPr algn="l">
              <a:defRPr sz="10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7860" y="8396037"/>
            <a:ext cx="6084760" cy="5319962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  <a:miter lim="800000"/>
          </a:ln>
        </p:spPr>
        <p:txBody>
          <a:bodyPr lIns="576000" tIns="1314000" rIns="756000" bIns="36000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Senzie.no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F644003-AF93-7B4D-9EF1-534FB33D42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0" y="637279"/>
            <a:ext cx="3014483" cy="141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3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D43AD7A-F04A-4CA9-8BBE-60C9139DBFF0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37" y="2573135"/>
            <a:ext cx="13135579" cy="110799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298" y="4198082"/>
            <a:ext cx="12649518" cy="7880651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3667E5CA-F21D-454A-92B6-25AA62DF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81" y="13105265"/>
            <a:ext cx="5486043" cy="307777"/>
          </a:xfrm>
        </p:spPr>
        <p:txBody>
          <a:bodyPr/>
          <a:lstStyle/>
          <a:p>
            <a:fld id="{1B72A617-B635-49F0-953D-D0D4F108D962}" type="datetime1">
              <a:rPr lang="nb-NO" smtClean="0"/>
              <a:pPr/>
              <a:t>05.02.2025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E2895CC-1A72-40A9-96EC-06DF83DF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81" y="12801010"/>
            <a:ext cx="1242156" cy="307777"/>
          </a:xfrm>
        </p:spPr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58A67FC7-CEB0-478B-8934-348F3414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0237" y="12801010"/>
            <a:ext cx="4243887" cy="307777"/>
          </a:xfrm>
        </p:spPr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15">
            <a:extLst>
              <a:ext uri="{FF2B5EF4-FFF2-40B4-BE49-F238E27FC236}">
                <a16:creationId xmlns:a16="http://schemas.microsoft.com/office/drawing/2014/main" id="{95D4A909-6EC8-4820-BA0C-E30C20999B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15965" y="3679660"/>
            <a:ext cx="6372797" cy="6372797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nb-NO"/>
              <a:t>Dra bildet til plassholderen eller klikk ikonet for å legge til</a:t>
            </a:r>
            <a:endParaRPr lang="nb-NO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6FD791A5-B4DE-0D4D-B9EF-D8D5A15C6C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0" y="637279"/>
            <a:ext cx="3014483" cy="141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6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+ bre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BC414086-77D6-4CF5-9E69-50AD4CAEC7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1124" y="630079"/>
            <a:ext cx="11561045" cy="12453957"/>
          </a:xfrm>
          <a:prstGeom prst="rect">
            <a:avLst/>
          </a:prstGeom>
          <a:solidFill>
            <a:schemeClr val="accent2"/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nb-NO"/>
              <a:t>Dra bildet til plassholderen eller klikk ikonet for å legge til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36" y="2573135"/>
            <a:ext cx="9670643" cy="110799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298" y="4198082"/>
            <a:ext cx="9184582" cy="304698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3667E5CA-F21D-454A-92B6-25AA62DF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81" y="13105265"/>
            <a:ext cx="5486043" cy="307777"/>
          </a:xfrm>
        </p:spPr>
        <p:txBody>
          <a:bodyPr/>
          <a:lstStyle/>
          <a:p>
            <a:fld id="{1B72A617-B635-49F0-953D-D0D4F108D962}" type="datetime1">
              <a:rPr lang="nb-NO" smtClean="0"/>
              <a:pPr/>
              <a:t>05.02.2025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E2895CC-1A72-40A9-96EC-06DF83DF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81" y="12801010"/>
            <a:ext cx="1242156" cy="307777"/>
          </a:xfrm>
        </p:spPr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58A67FC7-CEB0-478B-8934-348F3414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0237" y="12801010"/>
            <a:ext cx="4243887" cy="307777"/>
          </a:xfrm>
        </p:spPr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C7C3EAE3-4399-4AEC-8554-5D430696BB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1124" y="630079"/>
            <a:ext cx="11561045" cy="12453957"/>
          </a:xfrm>
          <a:solidFill>
            <a:schemeClr val="accent2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26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+ smal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BC414086-77D6-4CF5-9E69-50AD4CAEC7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332833" y="0"/>
            <a:ext cx="3049581" cy="13716000"/>
          </a:xfrm>
          <a:prstGeom prst="rect">
            <a:avLst/>
          </a:prstGeom>
          <a:solidFill>
            <a:schemeClr val="accent2"/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nb-NO"/>
              <a:t>Dra bildet til plassholderen eller klikk ikonet for å legge til</a:t>
            </a:r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DE1D3F95-31A2-4322-9D7F-3339D930EE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332833" y="-1"/>
            <a:ext cx="3049581" cy="13716000"/>
          </a:xfrm>
          <a:solidFill>
            <a:schemeClr val="accent2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36" y="2573135"/>
            <a:ext cx="17924112" cy="110799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297" y="4198082"/>
            <a:ext cx="17438051" cy="304698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6C4BE3-7D6A-49EA-A84B-600BE22B12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72A617-B635-49F0-953D-D0D4F108D962}" type="datetime1">
              <a:rPr lang="nb-NO" smtClean="0"/>
              <a:pPr/>
              <a:t>05.02.2025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8EF738-2D51-4E70-8426-515858C87EB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8FE61676-BB9A-4CF7-B3AB-9703846AFE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190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ED250CA7-04BF-447A-AD9D-DD79ABAFCA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7280" y="637282"/>
            <a:ext cx="23122093" cy="12453957"/>
          </a:xfrm>
          <a:solidFill>
            <a:schemeClr val="accent2"/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2400" i="1">
                <a:sym typeface="Wingdings" panose="05000000000000000000" pitchFamily="2" charset="2"/>
              </a:defRPr>
            </a:lvl1pPr>
          </a:lstStyle>
          <a:p>
            <a:r>
              <a:rPr lang="nb-NO" dirty="0"/>
              <a:t>Toppmenyen  Sett inn  Bilder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41CA49AE-E990-4D28-914F-0435681CBD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280" y="637281"/>
            <a:ext cx="23122093" cy="12453957"/>
          </a:xfrm>
          <a:solidFill>
            <a:schemeClr val="accent2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7860" y="8396037"/>
            <a:ext cx="6084760" cy="5319962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  <a:miter lim="800000"/>
          </a:ln>
        </p:spPr>
        <p:txBody>
          <a:bodyPr lIns="576000" tIns="1314000" rIns="756000" bIns="36000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FFB9F37-EAEF-C842-AE9F-1B681A5756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506" y="5800325"/>
            <a:ext cx="5370354" cy="25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4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37" y="2573135"/>
            <a:ext cx="17386306" cy="110799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298" y="4198082"/>
            <a:ext cx="16900244" cy="7880651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3667E5CA-F21D-454A-92B6-25AA62DF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81" y="13105265"/>
            <a:ext cx="5486043" cy="307777"/>
          </a:xfrm>
        </p:spPr>
        <p:txBody>
          <a:bodyPr/>
          <a:lstStyle/>
          <a:p>
            <a:fld id="{1B72A617-B635-49F0-953D-D0D4F108D962}" type="datetime1">
              <a:rPr lang="nb-NO" smtClean="0"/>
              <a:pPr/>
              <a:t>05.02.2025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E2895CC-1A72-40A9-96EC-06DF83DF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81" y="12801010"/>
            <a:ext cx="1242156" cy="307777"/>
          </a:xfrm>
        </p:spPr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58A67FC7-CEB0-478B-8934-348F3414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0237" y="12801010"/>
            <a:ext cx="4243887" cy="307777"/>
          </a:xfrm>
        </p:spPr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202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C7A91E-5C80-4B6F-8DF4-EAB0349C6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298" y="4198082"/>
            <a:ext cx="9184582" cy="7880651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7AD5FE-C3BB-4AFD-BFAD-83400354712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217323" y="4198081"/>
            <a:ext cx="9184582" cy="7880651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AF9791B3-EDD9-45F7-B347-2EAB659FD5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72A617-B635-49F0-953D-D0D4F108D962}" type="datetime1">
              <a:rPr lang="nb-NO" smtClean="0"/>
              <a:pPr/>
              <a:t>05.02.2025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F5E663D5-FEC9-47ED-9CC2-2D287C315C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1EB4FCDA-AF44-446D-96B5-7B114E5121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745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77D4A03A-869A-4C8B-9656-1CA090B7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A617-B635-49F0-953D-D0D4F108D962}" type="datetime1">
              <a:rPr lang="nb-NO" smtClean="0"/>
              <a:pPr/>
              <a:t>05.02.2025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AD3FADEB-5ADC-4E28-B331-A4A0CB94D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5EE96379-8B0F-4026-9E21-F612FE46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029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315378B-246F-4F5C-BBA7-C56B613F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A617-B635-49F0-953D-D0D4F108D962}" type="datetime1">
              <a:rPr lang="nb-NO" smtClean="0"/>
              <a:pPr/>
              <a:t>05.02.2025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5AE3D51-EF05-4411-944E-B40EDEBD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FF249C-79BB-4371-A07B-1785A4FA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266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0237" y="2573135"/>
            <a:ext cx="17386306" cy="11079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6298" y="4198082"/>
            <a:ext cx="16900244" cy="253915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081" y="13105265"/>
            <a:ext cx="5486043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</a:lstStyle>
          <a:p>
            <a:fld id="{1B72A617-B635-49F0-953D-D0D4F108D962}" type="datetime1">
              <a:rPr lang="nb-NO" smtClean="0"/>
              <a:pPr/>
              <a:t>05.02.2025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81" y="12801010"/>
            <a:ext cx="1242156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Filson Pro Bold" panose="02000000000000000000" pitchFamily="50" charset="0"/>
              </a:defRPr>
            </a:lvl1pPr>
          </a:lstStyle>
          <a:p>
            <a:r>
              <a:rPr lang="nb-NO"/>
              <a:t>Senzie.no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90237" y="12801010"/>
            <a:ext cx="4243887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7692DCA-747A-5E4E-AAC1-B26CFFB033F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0" y="637279"/>
            <a:ext cx="3014483" cy="141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6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62" r:id="rId6"/>
    <p:sldLayoutId id="2147483664" r:id="rId7"/>
    <p:sldLayoutId id="2147483666" r:id="rId8"/>
    <p:sldLayoutId id="2147483667" r:id="rId9"/>
  </p:sldLayoutIdLst>
  <p:hf hdr="0" dt="0"/>
  <p:txStyles>
    <p:titleStyle>
      <a:lvl1pPr algn="l" defTabSz="1828709" rtl="0" eaLnBrk="1" latinLnBrk="0" hangingPunct="1">
        <a:lnSpc>
          <a:spcPct val="100000"/>
        </a:lnSpc>
        <a:spcBef>
          <a:spcPts val="0"/>
        </a:spcBef>
        <a:buNone/>
        <a:defRPr sz="7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79" userDrawn="1">
          <p15:clr>
            <a:srgbClr val="F26B43"/>
          </p15:clr>
        </p15:guide>
        <p15:guide id="2" orient="horz" pos="4615" userDrawn="1">
          <p15:clr>
            <a:srgbClr val="F26B43"/>
          </p15:clr>
        </p15:guide>
        <p15:guide id="3" pos="1193" userDrawn="1">
          <p15:clr>
            <a:srgbClr val="F26B43"/>
          </p15:clr>
        </p15:guide>
        <p15:guide id="4" pos="14166" userDrawn="1">
          <p15:clr>
            <a:srgbClr val="F26B43"/>
          </p15:clr>
        </p15:guide>
        <p15:guide id="5" orient="horz" pos="1621" userDrawn="1">
          <p15:clr>
            <a:srgbClr val="F26B43"/>
          </p15:clr>
        </p15:guide>
        <p15:guide id="6" orient="horz" pos="7609" userDrawn="1">
          <p15:clr>
            <a:srgbClr val="F26B43"/>
          </p15:clr>
        </p15:guide>
        <p15:guide id="7" pos="7271" userDrawn="1">
          <p15:clr>
            <a:srgbClr val="F26B43"/>
          </p15:clr>
        </p15:guide>
        <p15:guide id="8" pos="8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3" b="7823"/>
          <a:stretch>
            <a:fillRect/>
          </a:stretch>
        </p:blipFill>
        <p:spPr/>
      </p:pic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8CCE6D00-8D33-4583-9259-A087D5A786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5D0D3A09-076F-4DA0-B0CF-D07C73D5C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ROSACEA</a:t>
            </a:r>
          </a:p>
        </p:txBody>
      </p:sp>
      <p:sp>
        <p:nvSpPr>
          <p:cNvPr id="15" name="Undertittel 14">
            <a:extLst>
              <a:ext uri="{FF2B5EF4-FFF2-40B4-BE49-F238E27FC236}">
                <a16:creationId xmlns:a16="http://schemas.microsoft.com/office/drawing/2014/main" id="{662B1DC0-EF43-4534-89B2-052D7B1B07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Siril Engh Gundersen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E34590A-99A0-4DA2-B896-CEC67538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err="1"/>
              <a:t>Senzie.no</a:t>
            </a:r>
            <a:endParaRPr lang="nb-NO" dirty="0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6FDA97E-38AA-514E-BF4A-8B81A16AC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0" y="637279"/>
            <a:ext cx="3014483" cy="141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0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37837" y="2854855"/>
            <a:ext cx="10300176" cy="1107996"/>
          </a:xfrm>
        </p:spPr>
        <p:txBody>
          <a:bodyPr/>
          <a:lstStyle/>
          <a:p>
            <a:r>
              <a:rPr lang="nb-NO" dirty="0" err="1"/>
              <a:t>Papupustuløs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37837" y="4747248"/>
            <a:ext cx="9184582" cy="648831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sz="3600" dirty="0"/>
              <a:t>Hissig </a:t>
            </a:r>
            <a:r>
              <a:rPr lang="nb-NO" sz="3600" dirty="0" err="1"/>
              <a:t>erythem</a:t>
            </a:r>
            <a:endParaRPr lang="nb-NO" sz="3600" dirty="0"/>
          </a:p>
          <a:p>
            <a:pPr>
              <a:lnSpc>
                <a:spcPct val="200000"/>
              </a:lnSpc>
            </a:pPr>
            <a:r>
              <a:rPr lang="nb-NO" sz="3600" dirty="0" err="1"/>
              <a:t>Papler</a:t>
            </a:r>
            <a:endParaRPr lang="nb-NO" sz="3600" dirty="0"/>
          </a:p>
          <a:p>
            <a:pPr>
              <a:lnSpc>
                <a:spcPct val="200000"/>
              </a:lnSpc>
            </a:pPr>
            <a:r>
              <a:rPr lang="nb-NO" sz="3600" dirty="0"/>
              <a:t>Pustler</a:t>
            </a:r>
          </a:p>
          <a:p>
            <a:pPr>
              <a:lnSpc>
                <a:spcPct val="200000"/>
              </a:lnSpc>
            </a:pPr>
            <a:r>
              <a:rPr lang="nb-NO" sz="3600" dirty="0"/>
              <a:t>Noduler</a:t>
            </a:r>
          </a:p>
          <a:p>
            <a:pPr>
              <a:lnSpc>
                <a:spcPct val="200000"/>
              </a:lnSpc>
            </a:pPr>
            <a:r>
              <a:rPr lang="nb-NO" sz="3600" dirty="0"/>
              <a:t>Uttalt </a:t>
            </a:r>
            <a:r>
              <a:rPr lang="nb-NO" sz="3600" dirty="0" err="1"/>
              <a:t>teleangieskstesier</a:t>
            </a:r>
            <a:r>
              <a:rPr lang="nb-NO" sz="3600" dirty="0"/>
              <a:t> </a:t>
            </a:r>
          </a:p>
          <a:p>
            <a:pPr>
              <a:lnSpc>
                <a:spcPct val="200000"/>
              </a:lnSpc>
            </a:pPr>
            <a:r>
              <a:rPr lang="nb-NO" sz="3600" dirty="0"/>
              <a:t>Variabel ødem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0" y="7124700"/>
            <a:ext cx="7809635" cy="567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64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D51EB2-BCB7-4A74-86CD-0320E1BC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37" y="2958830"/>
            <a:ext cx="17386306" cy="1107996"/>
          </a:xfrm>
        </p:spPr>
        <p:txBody>
          <a:bodyPr/>
          <a:lstStyle/>
          <a:p>
            <a:r>
              <a:rPr lang="nb-NO" dirty="0" err="1"/>
              <a:t>Phymatøs</a:t>
            </a:r>
            <a:r>
              <a:rPr lang="nb-NO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A66063-7C86-4700-A06C-32571C0DB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237" y="4758370"/>
            <a:ext cx="16900244" cy="767838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/>
              <a:t>Hyperplasi talgkjertler</a:t>
            </a:r>
          </a:p>
          <a:p>
            <a:pPr>
              <a:lnSpc>
                <a:spcPct val="200000"/>
              </a:lnSpc>
            </a:pPr>
            <a:r>
              <a:rPr lang="nb-NO" dirty="0"/>
              <a:t>Fortykket hud</a:t>
            </a:r>
          </a:p>
          <a:p>
            <a:pPr>
              <a:lnSpc>
                <a:spcPct val="200000"/>
              </a:lnSpc>
            </a:pPr>
            <a:r>
              <a:rPr lang="nb-NO" dirty="0"/>
              <a:t>Affiserer nesen</a:t>
            </a:r>
          </a:p>
          <a:p>
            <a:pPr>
              <a:lnSpc>
                <a:spcPct val="200000"/>
              </a:lnSpc>
            </a:pPr>
            <a:r>
              <a:rPr lang="nb-NO" dirty="0"/>
              <a:t>Misdannelser på nese</a:t>
            </a:r>
          </a:p>
          <a:p>
            <a:pPr>
              <a:lnSpc>
                <a:spcPct val="200000"/>
              </a:lnSpc>
            </a:pPr>
            <a:r>
              <a:rPr lang="nb-NO" dirty="0"/>
              <a:t>Økt blodgjennomstrømning og </a:t>
            </a:r>
            <a:r>
              <a:rPr lang="nb-NO" dirty="0" err="1"/>
              <a:t>angiogenese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dirty="0"/>
              <a:t>Undergrupper der </a:t>
            </a:r>
            <a:r>
              <a:rPr lang="nb-NO" dirty="0" err="1"/>
              <a:t>rhinophyma</a:t>
            </a:r>
            <a:r>
              <a:rPr lang="nb-NO" dirty="0"/>
              <a:t> er hyppigst</a:t>
            </a:r>
          </a:p>
          <a:p>
            <a:pPr>
              <a:lnSpc>
                <a:spcPct val="200000"/>
              </a:lnSpc>
            </a:pPr>
            <a:r>
              <a:rPr lang="nb-NO" dirty="0"/>
              <a:t>Tidlige tegn er dilaterte porer på nesen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190888D-74A5-4A97-A57F-4CA45EDE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E353B5A-4F12-447C-9151-A0EFF969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6" name="AutoShape 2" descr="Bilderesultat for rhinophyma">
            <a:extLst>
              <a:ext uri="{FF2B5EF4-FFF2-40B4-BE49-F238E27FC236}">
                <a16:creationId xmlns:a16="http://schemas.microsoft.com/office/drawing/2014/main" id="{3B3E4115-7D09-4B92-A464-AD9EBC5A0F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8013" y="4999904"/>
            <a:ext cx="2010496" cy="201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A9EA5F9-E536-40DB-9636-CF2EA84CF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0" y="7581900"/>
            <a:ext cx="7410450" cy="5219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418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90237" y="2885957"/>
            <a:ext cx="10300176" cy="1107996"/>
          </a:xfrm>
        </p:spPr>
        <p:txBody>
          <a:bodyPr/>
          <a:lstStyle/>
          <a:p>
            <a:r>
              <a:rPr lang="nb-NO" dirty="0" err="1"/>
              <a:t>Oculær</a:t>
            </a:r>
            <a:r>
              <a:rPr lang="nb-NO" dirty="0"/>
              <a:t> </a:t>
            </a:r>
            <a:r>
              <a:rPr lang="nb-NO" dirty="0" err="1"/>
              <a:t>rosacea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90237" y="4765349"/>
            <a:ext cx="9184582" cy="649286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sz="3600" dirty="0"/>
              <a:t>Affiserer øyne</a:t>
            </a:r>
          </a:p>
          <a:p>
            <a:pPr>
              <a:lnSpc>
                <a:spcPct val="200000"/>
              </a:lnSpc>
            </a:pPr>
            <a:r>
              <a:rPr lang="nb-NO" sz="3600" dirty="0"/>
              <a:t>Tørrhet</a:t>
            </a:r>
          </a:p>
          <a:p>
            <a:pPr>
              <a:lnSpc>
                <a:spcPct val="200000"/>
              </a:lnSpc>
            </a:pPr>
            <a:r>
              <a:rPr lang="nb-NO" sz="3600" dirty="0"/>
              <a:t>Irritasjon og svie </a:t>
            </a:r>
          </a:p>
          <a:p>
            <a:pPr>
              <a:lnSpc>
                <a:spcPct val="200000"/>
              </a:lnSpc>
            </a:pPr>
            <a:r>
              <a:rPr lang="nb-NO" sz="3600" dirty="0" err="1"/>
              <a:t>Tåreflod</a:t>
            </a:r>
            <a:endParaRPr lang="nb-NO" sz="3600" dirty="0"/>
          </a:p>
          <a:p>
            <a:pPr>
              <a:lnSpc>
                <a:spcPct val="200000"/>
              </a:lnSpc>
            </a:pPr>
            <a:r>
              <a:rPr lang="nb-NO" sz="3600" dirty="0"/>
              <a:t>Øyelokkbetennelse</a:t>
            </a:r>
          </a:p>
          <a:p>
            <a:pPr>
              <a:lnSpc>
                <a:spcPct val="200000"/>
              </a:lnSpc>
            </a:pPr>
            <a:r>
              <a:rPr lang="nb-NO" sz="3600" dirty="0"/>
              <a:t>Øyekatarr 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12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099" y="7254900"/>
            <a:ext cx="7491747" cy="538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14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C364B9E4-0560-4ABC-98ED-40286CDA95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F28806-344A-405D-AB3D-B40D5ECF99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B3CBABC-784E-4E1C-A491-20F1249C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Generelle anbefalinger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1355AEF-E768-48FA-9EF9-0D8A516BD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236" y="4684465"/>
            <a:ext cx="17438051" cy="392043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/>
              <a:t>Bruke pH balanserte renseprodukter</a:t>
            </a:r>
          </a:p>
          <a:p>
            <a:pPr>
              <a:lnSpc>
                <a:spcPct val="200000"/>
              </a:lnSpc>
            </a:pPr>
            <a:r>
              <a:rPr lang="nb-NO" dirty="0"/>
              <a:t>Solkrem som dekker for UVA og UVB – gjerne fysisk filter</a:t>
            </a:r>
          </a:p>
          <a:p>
            <a:pPr>
              <a:lnSpc>
                <a:spcPct val="200000"/>
              </a:lnSpc>
            </a:pPr>
            <a:r>
              <a:rPr lang="nb-NO" dirty="0"/>
              <a:t>Unngå </a:t>
            </a:r>
            <a:r>
              <a:rPr lang="nb-NO" dirty="0" err="1"/>
              <a:t>glykolsyrepeelinger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dirty="0"/>
              <a:t>Unngå mekaniske eksfolieringer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3BBE5A1-8BDD-423C-B22D-4F2B41589F1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DEDD3C9-C37F-4401-BFA2-4225FFCD2A4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6079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 r="24708"/>
          <a:stretch>
            <a:fillRect/>
          </a:stretch>
        </p:blipFill>
        <p:spPr/>
      </p:pic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AA935208-A3D5-4A5F-B552-98AE828215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A5514D2B-5008-4891-8D8A-0576CA05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37" y="2758659"/>
            <a:ext cx="17924112" cy="1107996"/>
          </a:xfrm>
        </p:spPr>
        <p:txBody>
          <a:bodyPr/>
          <a:lstStyle/>
          <a:p>
            <a:r>
              <a:rPr lang="nb-NO" dirty="0"/>
              <a:t>Behandlingsmetoder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CA520E36-FF5E-4C76-932F-648EBDD25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237" y="4564467"/>
            <a:ext cx="18096103" cy="75387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b="1" dirty="0"/>
              <a:t>Type 1: </a:t>
            </a:r>
            <a:br>
              <a:rPr lang="nb-NO" dirty="0"/>
            </a:br>
            <a:r>
              <a:rPr lang="nb-NO" dirty="0"/>
              <a:t>redusere rødme og forebygge utbrudd (niacimide, azelainsyre, salicylsyre, antioksidanter)</a:t>
            </a:r>
          </a:p>
          <a:p>
            <a:pPr>
              <a:lnSpc>
                <a:spcPct val="150000"/>
              </a:lnSpc>
            </a:pPr>
            <a:r>
              <a:rPr lang="nb-NO" b="1" dirty="0"/>
              <a:t>Type 2: </a:t>
            </a:r>
            <a:br>
              <a:rPr lang="nb-NO" dirty="0"/>
            </a:br>
            <a:r>
              <a:rPr lang="nb-NO" dirty="0"/>
              <a:t>redusere rødme, redusere talgproduksjonen og aknedannelse (niacimide, azelainsyre, salicylsyre, a vitamin, svovel, antioksidanter)</a:t>
            </a:r>
          </a:p>
          <a:p>
            <a:pPr>
              <a:lnSpc>
                <a:spcPct val="150000"/>
              </a:lnSpc>
            </a:pPr>
            <a:r>
              <a:rPr lang="nb-NO" b="1" dirty="0"/>
              <a:t>Type 3: </a:t>
            </a:r>
            <a:br>
              <a:rPr lang="nb-NO" b="1" dirty="0"/>
            </a:br>
            <a:r>
              <a:rPr lang="nb-NO" dirty="0"/>
              <a:t>redusere talgproduksjon og evt. kvisedannelse (a vitamin, salicylsyre, svovel, azelainsyre)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dirty="0"/>
              <a:t>   henvises til lege</a:t>
            </a:r>
          </a:p>
          <a:p>
            <a:pPr>
              <a:lnSpc>
                <a:spcPct val="150000"/>
              </a:lnSpc>
            </a:pPr>
            <a:r>
              <a:rPr lang="nb-NO" b="1" dirty="0"/>
              <a:t>Type 4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/>
              <a:t>henvises til lege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3E3C058-6711-4CB5-A7CB-DDCB7D1D20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0CE3378-120A-486F-8E5C-52A634904C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191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5" r="19045"/>
          <a:stretch>
            <a:fillRect/>
          </a:stretch>
        </p:blipFill>
        <p:spPr/>
      </p:pic>
      <p:sp>
        <p:nvSpPr>
          <p:cNvPr id="10" name="Tittel 9">
            <a:extLst>
              <a:ext uri="{FF2B5EF4-FFF2-40B4-BE49-F238E27FC236}">
                <a16:creationId xmlns:a16="http://schemas.microsoft.com/office/drawing/2014/main" id="{895C7F52-BBDE-4389-85C8-90CB8EA5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37" y="5231670"/>
            <a:ext cx="9015782" cy="1107996"/>
          </a:xfrm>
        </p:spPr>
        <p:txBody>
          <a:bodyPr/>
          <a:lstStyle/>
          <a:p>
            <a:r>
              <a:rPr lang="nb-NO" dirty="0"/>
              <a:t>Referanser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058C2870-C39F-4E15-8E78-018BA3F88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298" y="6856617"/>
            <a:ext cx="8562635" cy="290060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/>
              <a:t>Advanced Professional </a:t>
            </a:r>
            <a:r>
              <a:rPr lang="nb-NO" dirty="0" err="1"/>
              <a:t>Skin</a:t>
            </a:r>
            <a:r>
              <a:rPr lang="nb-NO" dirty="0"/>
              <a:t> Care, </a:t>
            </a:r>
            <a:r>
              <a:rPr lang="nb-NO" dirty="0" err="1"/>
              <a:t>Pugliese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dirty="0"/>
              <a:t>Dr. Mohammad </a:t>
            </a:r>
            <a:r>
              <a:rPr lang="nb-NO" dirty="0" err="1"/>
              <a:t>Ritzvi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dirty="0"/>
              <a:t>Dr. </a:t>
            </a:r>
            <a:r>
              <a:rPr lang="nb-NO" dirty="0" err="1"/>
              <a:t>Miray</a:t>
            </a:r>
            <a:r>
              <a:rPr lang="nb-NO" dirty="0"/>
              <a:t> Al-Mustafa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86F989-2CC1-4C03-AFD7-CBE0DFDB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22E7A84-EAEA-4A7C-A664-CE22D497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15</a:t>
            </a:fld>
            <a:endParaRPr lang="nb-NO" dirty="0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DA78542D-DECE-44C0-8F59-E0842B9A24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659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9" b="9619"/>
          <a:stretch>
            <a:fillRect/>
          </a:stretch>
        </p:blipFill>
        <p:spPr/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2075549-F226-4895-9EB4-BBDDC476CC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3F2B3E2B-B850-4880-9ECE-A8E108AF9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b-NO" dirty="0"/>
              <a:t>Takk for</a:t>
            </a:r>
            <a:br>
              <a:rPr lang="nb-NO" dirty="0"/>
            </a:br>
            <a:r>
              <a:rPr lang="nb-NO" dirty="0"/>
              <a:t>meg!</a:t>
            </a:r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38D91A8-7870-404D-87A0-954D0AFD8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506" y="5800325"/>
            <a:ext cx="5370354" cy="25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25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70C637A-D231-4E05-8E0B-C22626B78E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F8251-6699-43DD-96C6-5606598A57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2F7DEF-EF6A-4527-80B6-A76DB5184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9A64F0-816A-4131-A8A1-7C045CEB5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297" y="4198082"/>
            <a:ext cx="17438051" cy="595175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29, 9% </a:t>
            </a:r>
            <a:r>
              <a:rPr lang="en-US" dirty="0" err="1"/>
              <a:t>sier</a:t>
            </a:r>
            <a:r>
              <a:rPr lang="en-US" dirty="0"/>
              <a:t> det har </a:t>
            </a:r>
            <a:r>
              <a:rPr lang="en-US" dirty="0" err="1"/>
              <a:t>en</a:t>
            </a:r>
            <a:r>
              <a:rPr lang="en-US" dirty="0"/>
              <a:t> negative </a:t>
            </a:r>
            <a:r>
              <a:rPr lang="en-US" dirty="0" err="1"/>
              <a:t>innvirkning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deres</a:t>
            </a:r>
            <a:r>
              <a:rPr lang="en-US" dirty="0"/>
              <a:t> </a:t>
            </a:r>
            <a:r>
              <a:rPr lang="en-US" dirty="0" err="1"/>
              <a:t>sosiale</a:t>
            </a:r>
            <a:r>
              <a:rPr lang="en-US" dirty="0"/>
              <a:t> liv</a:t>
            </a:r>
          </a:p>
          <a:p>
            <a:pPr>
              <a:lnSpc>
                <a:spcPct val="200000"/>
              </a:lnSpc>
            </a:pPr>
            <a:r>
              <a:rPr lang="en-US" dirty="0"/>
              <a:t>32,7% </a:t>
            </a:r>
            <a:r>
              <a:rPr lang="en-US" dirty="0" err="1"/>
              <a:t>sier</a:t>
            </a:r>
            <a:r>
              <a:rPr lang="en-US" dirty="0"/>
              <a:t> de </a:t>
            </a:r>
            <a:r>
              <a:rPr lang="en-US" dirty="0" err="1"/>
              <a:t>unngår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kontakt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17,7% </a:t>
            </a:r>
            <a:r>
              <a:rPr lang="en-US" dirty="0" err="1"/>
              <a:t>sier</a:t>
            </a:r>
            <a:r>
              <a:rPr lang="en-US" dirty="0"/>
              <a:t> det hemmer de i å </a:t>
            </a:r>
            <a:r>
              <a:rPr lang="en-US" dirty="0" err="1"/>
              <a:t>starte</a:t>
            </a:r>
            <a:r>
              <a:rPr lang="en-US" dirty="0"/>
              <a:t> </a:t>
            </a:r>
            <a:r>
              <a:rPr lang="en-US" dirty="0" err="1"/>
              <a:t>nye</a:t>
            </a:r>
            <a:r>
              <a:rPr lang="en-US" dirty="0"/>
              <a:t> </a:t>
            </a:r>
            <a:r>
              <a:rPr lang="en-US" dirty="0" err="1"/>
              <a:t>relasjoner</a:t>
            </a: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err="1"/>
              <a:t>Tidsskrift</a:t>
            </a:r>
            <a:r>
              <a:rPr lang="en-US" dirty="0"/>
              <a:t> for </a:t>
            </a:r>
            <a:r>
              <a:rPr lang="en-US" dirty="0" err="1"/>
              <a:t>Legeforeningen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80BAC1-BE84-4713-939A-08E6FB8242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8F0BA5-489B-4831-A389-AB8FABFB86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521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 r="24708"/>
          <a:stretch>
            <a:fillRect/>
          </a:stretch>
        </p:blipFill>
        <p:spPr/>
      </p:pic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AA935208-A3D5-4A5F-B552-98AE828215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A5514D2B-5008-4891-8D8A-0576CA05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636" y="2887880"/>
            <a:ext cx="17924112" cy="1107996"/>
          </a:xfrm>
        </p:spPr>
        <p:txBody>
          <a:bodyPr/>
          <a:lstStyle/>
          <a:p>
            <a:r>
              <a:rPr lang="nb-NO" dirty="0"/>
              <a:t>Mål for presentasjonen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CA520E36-FF5E-4C76-932F-648EBDD25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636" y="4899866"/>
            <a:ext cx="17438051" cy="391626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/>
              <a:t>Du skal kunne definisjonen på </a:t>
            </a:r>
            <a:r>
              <a:rPr lang="nb-NO" dirty="0" err="1"/>
              <a:t>rosacea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dirty="0"/>
              <a:t>Du skal vite hva som trigger </a:t>
            </a:r>
            <a:r>
              <a:rPr lang="nb-NO" dirty="0" err="1"/>
              <a:t>rosacea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dirty="0"/>
              <a:t>Du skal kunne beskrive de ulike typene av </a:t>
            </a:r>
            <a:r>
              <a:rPr lang="nb-NO" dirty="0" err="1"/>
              <a:t>rosacea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dirty="0"/>
              <a:t>Du skal kjenne til de ulike ingrediensene og behandlingsmetodene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3E3C058-6711-4CB5-A7CB-DDCB7D1D20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0CE3378-120A-486F-8E5C-52A634904C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891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77010-2B3B-4054-8A28-97619CAA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37" y="3166789"/>
            <a:ext cx="17386306" cy="1107996"/>
          </a:xfrm>
        </p:spPr>
        <p:txBody>
          <a:bodyPr/>
          <a:lstStyle/>
          <a:p>
            <a:r>
              <a:rPr lang="en-US" dirty="0"/>
              <a:t>Rosacea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E6A8D-698C-4BE8-A51E-020B363E0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700" y="4975544"/>
            <a:ext cx="16900244" cy="564705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/>
              <a:t>Definisjon:</a:t>
            </a:r>
            <a:br>
              <a:rPr lang="nb-NO" dirty="0"/>
            </a:br>
            <a:r>
              <a:rPr lang="nb-NO" dirty="0"/>
              <a:t>Kronisk inflammatorisk hudlidelse lokalisert til ansiktet hos voksne</a:t>
            </a:r>
          </a:p>
          <a:p>
            <a:pPr>
              <a:lnSpc>
                <a:spcPct val="200000"/>
              </a:lnSpc>
            </a:pPr>
            <a:endParaRPr lang="nb-NO" dirty="0"/>
          </a:p>
          <a:p>
            <a:pPr>
              <a:lnSpc>
                <a:spcPct val="200000"/>
              </a:lnSpc>
            </a:pPr>
            <a:r>
              <a:rPr lang="nb-NO" dirty="0" err="1"/>
              <a:t>Fitzpatric</a:t>
            </a:r>
            <a:r>
              <a:rPr lang="nb-NO" dirty="0"/>
              <a:t> 1 og 2 er overrepresentert</a:t>
            </a:r>
            <a:br>
              <a:rPr lang="nb-NO" dirty="0"/>
            </a:br>
            <a:endParaRPr lang="nb-NO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8AFD2-AC95-47D8-B28D-7B8EB808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C04EF-F0D0-4755-9674-DE5A3241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8C8E1-9C20-4DDA-9AE8-8FB3DDEEA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563" y="4502882"/>
            <a:ext cx="7677150" cy="6119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68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DE746E-578C-4E30-A1FC-0D653D02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37" y="2923331"/>
            <a:ext cx="17386306" cy="1107996"/>
          </a:xfrm>
        </p:spPr>
        <p:txBody>
          <a:bodyPr/>
          <a:lstStyle/>
          <a:p>
            <a:r>
              <a:rPr lang="nb-NO" dirty="0"/>
              <a:t>Patogenese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567C10-C508-4B15-A122-5501C72D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237" y="4567732"/>
            <a:ext cx="16900244" cy="767838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/>
              <a:t>Arv og miljø – 20 % med familiehistorikk på </a:t>
            </a:r>
            <a:r>
              <a:rPr lang="nb-NO" dirty="0" err="1"/>
              <a:t>rosacea</a:t>
            </a:r>
            <a:endParaRPr lang="nb-NO" dirty="0"/>
          </a:p>
          <a:p>
            <a:pPr marL="0" indent="0">
              <a:lnSpc>
                <a:spcPct val="200000"/>
              </a:lnSpc>
              <a:buNone/>
            </a:pPr>
            <a:r>
              <a:rPr lang="nb-NO" dirty="0"/>
              <a:t>Tre hypoteser som er foreslått:</a:t>
            </a:r>
          </a:p>
          <a:p>
            <a:pPr>
              <a:lnSpc>
                <a:spcPct val="200000"/>
              </a:lnSpc>
            </a:pPr>
            <a:r>
              <a:rPr lang="nb-NO" dirty="0" err="1"/>
              <a:t>Demodex</a:t>
            </a:r>
            <a:r>
              <a:rPr lang="nb-NO" dirty="0"/>
              <a:t> </a:t>
            </a:r>
            <a:r>
              <a:rPr lang="nb-NO" dirty="0" err="1"/>
              <a:t>folliculorum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dirty="0"/>
              <a:t>SIBO – </a:t>
            </a:r>
            <a:r>
              <a:rPr lang="nb-NO" dirty="0" err="1"/>
              <a:t>small</a:t>
            </a:r>
            <a:r>
              <a:rPr lang="nb-NO" dirty="0"/>
              <a:t> </a:t>
            </a:r>
            <a:r>
              <a:rPr lang="nb-NO" dirty="0" err="1"/>
              <a:t>intentive</a:t>
            </a:r>
            <a:r>
              <a:rPr lang="nb-NO" dirty="0"/>
              <a:t> </a:t>
            </a:r>
            <a:r>
              <a:rPr lang="nb-NO" dirty="0" err="1"/>
              <a:t>bacterial</a:t>
            </a:r>
            <a:r>
              <a:rPr lang="nb-NO" dirty="0"/>
              <a:t> </a:t>
            </a:r>
            <a:r>
              <a:rPr lang="nb-NO" dirty="0" err="1"/>
              <a:t>overgrowth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dirty="0"/>
              <a:t>Triggere</a:t>
            </a:r>
          </a:p>
          <a:p>
            <a:pPr>
              <a:lnSpc>
                <a:spcPct val="200000"/>
              </a:lnSpc>
            </a:pPr>
            <a:endParaRPr lang="nb-NO" dirty="0"/>
          </a:p>
          <a:p>
            <a:pPr>
              <a:lnSpc>
                <a:spcPct val="200000"/>
              </a:lnSpc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6F2D12-B98E-41CE-97EF-93F542F5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3F08FC-E023-4311-A980-4905DD02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B182D08-E98A-4995-899E-404253B4B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065" y="6102234"/>
            <a:ext cx="5907121" cy="633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34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2CFD-A62E-442D-90A9-0595FF3B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rosacea?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603C9-6A27-483F-876A-E9CCAAF82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237" y="4941032"/>
            <a:ext cx="16900244" cy="595175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/>
              <a:t>Sentrofacial</a:t>
            </a:r>
            <a:r>
              <a:rPr lang="en-US" dirty="0"/>
              <a:t> </a:t>
            </a:r>
            <a:r>
              <a:rPr lang="en-US" dirty="0" err="1"/>
              <a:t>erythem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varierende</a:t>
            </a:r>
            <a:r>
              <a:rPr lang="en-US" dirty="0"/>
              <a:t> grad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Inndelt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fire </a:t>
            </a:r>
            <a:r>
              <a:rPr lang="en-US" dirty="0" err="1"/>
              <a:t>subtyper</a:t>
            </a:r>
            <a:r>
              <a:rPr lang="en-US" dirty="0"/>
              <a:t> (2002)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Teleangiekstasier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err="1"/>
              <a:t>Papler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err="1"/>
              <a:t>Pustler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err="1"/>
              <a:t>Ødem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9B0CC-1E3D-4D07-B206-C6543871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62C0B-1D35-4849-B618-5A65B2DF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B44A9-329E-4DDA-BA5B-BF9D7836E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20" y="3962401"/>
            <a:ext cx="5002698" cy="4118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DFDEA3-79B1-441D-801C-296111194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512" y="3962401"/>
            <a:ext cx="5129484" cy="4118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6B672B-ADE8-449F-9B09-736DDBAA7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027" y="8597967"/>
            <a:ext cx="5129484" cy="403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50BC25-E3EC-4D31-88B1-F034422EB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816" y="8597967"/>
            <a:ext cx="5129484" cy="403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750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A15B-A71A-4829-A6A0-CC578C65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Triggere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56DD2-6BA3-43AB-B2C2-DCD835BA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298" y="4198082"/>
            <a:ext cx="16900244" cy="869404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/>
              <a:t>Sol</a:t>
            </a:r>
          </a:p>
          <a:p>
            <a:pPr>
              <a:lnSpc>
                <a:spcPct val="200000"/>
              </a:lnSpc>
            </a:pPr>
            <a:r>
              <a:rPr lang="nb-NO" dirty="0"/>
              <a:t>Store temperatursvingninger</a:t>
            </a:r>
          </a:p>
          <a:p>
            <a:pPr>
              <a:lnSpc>
                <a:spcPct val="200000"/>
              </a:lnSpc>
            </a:pPr>
            <a:r>
              <a:rPr lang="nb-NO" dirty="0"/>
              <a:t>Varme bad, badstu og lignende </a:t>
            </a:r>
          </a:p>
          <a:p>
            <a:pPr>
              <a:lnSpc>
                <a:spcPct val="200000"/>
              </a:lnSpc>
            </a:pPr>
            <a:r>
              <a:rPr lang="nb-NO" dirty="0"/>
              <a:t>Ekstreme temperaturer</a:t>
            </a:r>
          </a:p>
          <a:p>
            <a:pPr>
              <a:lnSpc>
                <a:spcPct val="200000"/>
              </a:lnSpc>
            </a:pPr>
            <a:r>
              <a:rPr lang="nb-NO" dirty="0"/>
              <a:t>Alkohol</a:t>
            </a:r>
          </a:p>
          <a:p>
            <a:pPr>
              <a:lnSpc>
                <a:spcPct val="200000"/>
              </a:lnSpc>
            </a:pPr>
            <a:r>
              <a:rPr lang="nb-NO" dirty="0"/>
              <a:t>Varm mat eller drikke </a:t>
            </a:r>
          </a:p>
          <a:p>
            <a:pPr>
              <a:lnSpc>
                <a:spcPct val="200000"/>
              </a:lnSpc>
            </a:pPr>
            <a:r>
              <a:rPr lang="nb-NO" dirty="0"/>
              <a:t>Sterkt krydret mat</a:t>
            </a:r>
          </a:p>
          <a:p>
            <a:pPr>
              <a:lnSpc>
                <a:spcPct val="200000"/>
              </a:lnSpc>
            </a:pPr>
            <a:r>
              <a:rPr lang="nb-NO" dirty="0"/>
              <a:t>Histaminrik mat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118D0-E218-45E6-9F93-EA9DAC27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C7626-357D-45CD-9ACC-E991DA6F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B67C2A28-5EB7-4973-90D9-D87109612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550" y="6748110"/>
            <a:ext cx="8117050" cy="559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69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18501" y="3220403"/>
            <a:ext cx="10300176" cy="1107996"/>
          </a:xfrm>
        </p:spPr>
        <p:txBody>
          <a:bodyPr/>
          <a:lstStyle/>
          <a:p>
            <a:r>
              <a:rPr lang="nb-NO" dirty="0"/>
              <a:t>Triggere forts.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18501" y="5093432"/>
            <a:ext cx="9184582" cy="391626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/>
              <a:t>Stress, sinne, forlegenhet</a:t>
            </a:r>
          </a:p>
          <a:p>
            <a:pPr>
              <a:lnSpc>
                <a:spcPct val="200000"/>
              </a:lnSpc>
            </a:pPr>
            <a:r>
              <a:rPr lang="nb-NO" dirty="0"/>
              <a:t>Hard fysisk anstrengelse</a:t>
            </a:r>
          </a:p>
          <a:p>
            <a:pPr>
              <a:lnSpc>
                <a:spcPct val="200000"/>
              </a:lnSpc>
            </a:pPr>
            <a:r>
              <a:rPr lang="nb-NO" dirty="0" err="1"/>
              <a:t>Kortikosteroider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dirty="0"/>
              <a:t>Legemidler som utvider blodårene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E8CF1-7416-41D7-89FC-2232E4F1B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900" y="6628446"/>
            <a:ext cx="8210550" cy="5906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966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37837" y="3049384"/>
            <a:ext cx="17386306" cy="1107996"/>
          </a:xfrm>
        </p:spPr>
        <p:txBody>
          <a:bodyPr/>
          <a:lstStyle/>
          <a:p>
            <a:r>
              <a:rPr lang="nb-NO" dirty="0"/>
              <a:t>                   Rosacea vs. akne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61998" y="5169630"/>
            <a:ext cx="9184582" cy="391626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 err="1"/>
              <a:t>Sentrofacialt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dirty="0"/>
              <a:t>Sprengte blodkar </a:t>
            </a:r>
          </a:p>
          <a:p>
            <a:pPr>
              <a:lnSpc>
                <a:spcPct val="200000"/>
              </a:lnSpc>
            </a:pPr>
            <a:r>
              <a:rPr lang="nb-NO" dirty="0"/>
              <a:t>Sjelden åpne og lukkede </a:t>
            </a:r>
            <a:r>
              <a:rPr lang="nb-NO" dirty="0" err="1"/>
              <a:t>comedoner</a:t>
            </a:r>
            <a:endParaRPr lang="nb-NO" dirty="0"/>
          </a:p>
          <a:p>
            <a:pPr>
              <a:lnSpc>
                <a:spcPct val="200000"/>
              </a:lnSpc>
            </a:pP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3"/>
          </p:nvPr>
        </p:nvSpPr>
        <p:spPr>
          <a:xfrm>
            <a:off x="12191206" y="5169630"/>
            <a:ext cx="9184582" cy="391626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/>
              <a:t>Rammer hele ansiktet</a:t>
            </a:r>
          </a:p>
          <a:p>
            <a:pPr>
              <a:lnSpc>
                <a:spcPct val="200000"/>
              </a:lnSpc>
            </a:pPr>
            <a:r>
              <a:rPr lang="nb-NO" dirty="0" err="1"/>
              <a:t>Papler</a:t>
            </a:r>
            <a:r>
              <a:rPr lang="nb-NO" dirty="0"/>
              <a:t> og  pustler</a:t>
            </a:r>
          </a:p>
          <a:p>
            <a:pPr>
              <a:lnSpc>
                <a:spcPct val="200000"/>
              </a:lnSpc>
            </a:pPr>
            <a:r>
              <a:rPr lang="nb-NO" dirty="0"/>
              <a:t>Åpne og lukkede </a:t>
            </a:r>
            <a:r>
              <a:rPr lang="nb-NO" dirty="0" err="1"/>
              <a:t>comedoner</a:t>
            </a:r>
            <a:endParaRPr lang="nb-NO" dirty="0"/>
          </a:p>
          <a:p>
            <a:pPr marL="0" indent="0">
              <a:lnSpc>
                <a:spcPct val="200000"/>
              </a:lnSpc>
              <a:buNone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638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61637" y="3550820"/>
            <a:ext cx="10300176" cy="1107996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Erytematoteleangiektatisk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17804" y="5540049"/>
            <a:ext cx="9184582" cy="493192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/>
              <a:t>Flushers og </a:t>
            </a:r>
            <a:r>
              <a:rPr lang="nb-NO" dirty="0" err="1"/>
              <a:t>blushers</a:t>
            </a:r>
            <a:r>
              <a:rPr lang="nb-NO" dirty="0"/>
              <a:t> </a:t>
            </a:r>
          </a:p>
          <a:p>
            <a:pPr>
              <a:lnSpc>
                <a:spcPct val="200000"/>
              </a:lnSpc>
            </a:pPr>
            <a:r>
              <a:rPr lang="nb-NO" dirty="0"/>
              <a:t>Rammer oftest kvinner over 20 år</a:t>
            </a:r>
          </a:p>
          <a:p>
            <a:pPr>
              <a:lnSpc>
                <a:spcPct val="200000"/>
              </a:lnSpc>
            </a:pPr>
            <a:r>
              <a:rPr lang="nb-NO" dirty="0"/>
              <a:t> Affiserer nese, kinn og hake</a:t>
            </a:r>
          </a:p>
          <a:p>
            <a:pPr>
              <a:lnSpc>
                <a:spcPct val="200000"/>
              </a:lnSpc>
            </a:pPr>
            <a:r>
              <a:rPr lang="nb-NO" dirty="0"/>
              <a:t> </a:t>
            </a:r>
            <a:r>
              <a:rPr lang="nb-NO" dirty="0" err="1"/>
              <a:t>Erythem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dirty="0"/>
              <a:t>Teleangiekstesier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9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0" y="7162800"/>
            <a:ext cx="7865052" cy="541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8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8538A"/>
      </a:accent1>
      <a:accent2>
        <a:srgbClr val="2B4A77"/>
      </a:accent2>
      <a:accent3>
        <a:srgbClr val="F0D5E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nzie">
      <a:majorFont>
        <a:latin typeface="Filson Pro Light"/>
        <a:ea typeface=""/>
        <a:cs typeface=""/>
      </a:majorFont>
      <a:minorFont>
        <a:latin typeface="Filson Pro Ligh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.pptx" id="{180E14DF-AA96-4522-81CB-C311E8552412}" vid="{9262083A-C2F4-4356-91D3-68EB0DB9E6B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Senzie_PPT</Template>
  <TotalTime>1292</TotalTime>
  <Words>476</Words>
  <Application>Microsoft Office PowerPoint</Application>
  <PresentationFormat>Egendefinert</PresentationFormat>
  <Paragraphs>127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Filson Pro Bold</vt:lpstr>
      <vt:lpstr>Filson Pro Light</vt:lpstr>
      <vt:lpstr>Wingdings</vt:lpstr>
      <vt:lpstr>Office-tema</vt:lpstr>
      <vt:lpstr>ROSACEA</vt:lpstr>
      <vt:lpstr>Mål for presentasjonen</vt:lpstr>
      <vt:lpstr>Rosacea</vt:lpstr>
      <vt:lpstr>Patogenese </vt:lpstr>
      <vt:lpstr>Hva er rosacea?</vt:lpstr>
      <vt:lpstr>Triggere</vt:lpstr>
      <vt:lpstr>Triggere forts.</vt:lpstr>
      <vt:lpstr>                   Rosacea vs. akne</vt:lpstr>
      <vt:lpstr>Erytematoteleangiektatisk</vt:lpstr>
      <vt:lpstr>Papupustuløs</vt:lpstr>
      <vt:lpstr>Phymatøs </vt:lpstr>
      <vt:lpstr>Oculær rosacea</vt:lpstr>
      <vt:lpstr>Generelle anbefalinger</vt:lpstr>
      <vt:lpstr>Behandlingsmetoder</vt:lpstr>
      <vt:lpstr>Referanser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Roger Henriksen</dc:creator>
  <cp:lastModifiedBy>Siril Engh Gundersen</cp:lastModifiedBy>
  <cp:revision>69</cp:revision>
  <cp:lastPrinted>2020-06-05T07:45:12Z</cp:lastPrinted>
  <dcterms:created xsi:type="dcterms:W3CDTF">2017-06-26T07:40:54Z</dcterms:created>
  <dcterms:modified xsi:type="dcterms:W3CDTF">2025-02-05T10:20:37Z</dcterms:modified>
</cp:coreProperties>
</file>