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33"/>
  </p:notesMasterIdLst>
  <p:sldIdLst>
    <p:sldId id="256" r:id="rId3"/>
    <p:sldId id="1467" r:id="rId4"/>
    <p:sldId id="1466" r:id="rId5"/>
    <p:sldId id="1468" r:id="rId6"/>
    <p:sldId id="278" r:id="rId7"/>
    <p:sldId id="320" r:id="rId8"/>
    <p:sldId id="321" r:id="rId9"/>
    <p:sldId id="264" r:id="rId10"/>
    <p:sldId id="265" r:id="rId11"/>
    <p:sldId id="322" r:id="rId12"/>
    <p:sldId id="348" r:id="rId13"/>
    <p:sldId id="268" r:id="rId14"/>
    <p:sldId id="269" r:id="rId15"/>
    <p:sldId id="323" r:id="rId16"/>
    <p:sldId id="1455" r:id="rId17"/>
    <p:sldId id="324" r:id="rId18"/>
    <p:sldId id="325" r:id="rId19"/>
    <p:sldId id="1457" r:id="rId20"/>
    <p:sldId id="1458" r:id="rId21"/>
    <p:sldId id="1470" r:id="rId22"/>
    <p:sldId id="1469" r:id="rId23"/>
    <p:sldId id="1461" r:id="rId24"/>
    <p:sldId id="1462" r:id="rId25"/>
    <p:sldId id="1464" r:id="rId26"/>
    <p:sldId id="1473" r:id="rId27"/>
    <p:sldId id="1471" r:id="rId28"/>
    <p:sldId id="1474" r:id="rId29"/>
    <p:sldId id="1475" r:id="rId30"/>
    <p:sldId id="1453" r:id="rId31"/>
    <p:sldId id="260" r:id="rId32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71597-8BA4-44E8-A784-17875C5172BF}" type="datetimeFigureOut">
              <a:rPr lang="nb-NO" smtClean="0"/>
              <a:t>21.09.2023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9CDE-2355-4F4B-AB3E-20C9B943AD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31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93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98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40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D250CA7-04BF-447A-AD9D-DD79ABAFCA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24382413" cy="13716000"/>
          </a:xfr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 i="1"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Toppmenyen  Sett inn  Bilder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41CA49AE-E990-4D28-914F-0435681CB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-1"/>
            <a:ext cx="24382413" cy="13716000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4472520"/>
            <a:ext cx="12295321" cy="4775200"/>
          </a:xfrm>
        </p:spPr>
        <p:txBody>
          <a:bodyPr anchor="ctr">
            <a:normAutofit/>
          </a:bodyPr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7860" y="8396037"/>
            <a:ext cx="6084760" cy="531996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  <a:miter lim="800000"/>
          </a:ln>
        </p:spPr>
        <p:txBody>
          <a:bodyPr lIns="576000" tIns="1314000" rIns="756000" bIns="36000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Senzie.no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19EA6788-5C2A-4ECF-860B-29B463421D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280" y="637280"/>
            <a:ext cx="3038862" cy="11948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20A12F-FE1A-B848-BCAC-444DBD7CE0DF}"/>
              </a:ext>
            </a:extLst>
          </p:cNvPr>
          <p:cNvGrpSpPr/>
          <p:nvPr userDrawn="1"/>
        </p:nvGrpSpPr>
        <p:grpSpPr>
          <a:xfrm>
            <a:off x="19814347" y="0"/>
            <a:ext cx="4568065" cy="1841360"/>
            <a:chOff x="19814347" y="2573338"/>
            <a:chExt cx="4568065" cy="1841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B73006-69DA-F94E-933F-70E73349E318}"/>
                </a:ext>
              </a:extLst>
            </p:cNvPr>
            <p:cNvSpPr/>
            <p:nvPr userDrawn="1"/>
          </p:nvSpPr>
          <p:spPr>
            <a:xfrm>
              <a:off x="19814347" y="2573338"/>
              <a:ext cx="4568065" cy="1841360"/>
            </a:xfrm>
            <a:prstGeom prst="rect">
              <a:avLst/>
            </a:prstGeom>
            <a:solidFill>
              <a:srgbClr val="8621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326C10-001B-5848-AF56-AB14F36FE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9549" y="3143281"/>
              <a:ext cx="3117661" cy="70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93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D250CA7-04BF-447A-AD9D-DD79ABAFCA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24382413" cy="13716000"/>
          </a:xfr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 i="1"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Toppmenyen  Sett inn  Bilder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41CA49AE-E990-4D28-914F-0435681CB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-1"/>
            <a:ext cx="24382413" cy="13716000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4472520"/>
            <a:ext cx="12295321" cy="4775200"/>
          </a:xfrm>
        </p:spPr>
        <p:txBody>
          <a:bodyPr anchor="ctr">
            <a:normAutofit/>
          </a:bodyPr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7860" y="8396037"/>
            <a:ext cx="6084760" cy="53199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  <a:miter lim="800000"/>
          </a:ln>
        </p:spPr>
        <p:txBody>
          <a:bodyPr lIns="576000" tIns="1314000" rIns="756000" bIns="36000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Senzie.no</a:t>
            </a:r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D199FA8-0844-304B-821C-499F53818C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0" y="637279"/>
            <a:ext cx="3014483" cy="14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6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D43AD7A-F04A-4CA9-8BBE-60C9139DBFF0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3135579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12649518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15">
            <a:extLst>
              <a:ext uri="{FF2B5EF4-FFF2-40B4-BE49-F238E27FC236}">
                <a16:creationId xmlns:a16="http://schemas.microsoft.com/office/drawing/2014/main" id="{95D4A909-6EC8-4820-BA0C-E30C20999B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5965" y="3679660"/>
            <a:ext cx="6372797" cy="6372797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C78D5A7-AD33-9F4F-9FDD-232B72A592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0" y="637279"/>
            <a:ext cx="3014483" cy="14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3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BC414086-77D6-4CF5-9E69-50AD4CAEC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1124" y="630079"/>
            <a:ext cx="11561045" cy="12453957"/>
          </a:xfrm>
          <a:prstGeom prst="rect">
            <a:avLst/>
          </a:prstGeo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2573135"/>
            <a:ext cx="9670643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9184582" cy="304698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C7C3EAE3-4399-4AEC-8554-5D430696B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1124" y="630079"/>
            <a:ext cx="11561045" cy="12453957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74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sma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BC414086-77D6-4CF5-9E69-50AD4CAEC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32833" y="0"/>
            <a:ext cx="3049581" cy="13716000"/>
          </a:xfrm>
          <a:prstGeom prst="rect">
            <a:avLst/>
          </a:prstGeo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E1D3F95-31A2-4322-9D7F-3339D930EE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32833" y="-1"/>
            <a:ext cx="3049581" cy="13716000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2573135"/>
            <a:ext cx="17924112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7" y="4198082"/>
            <a:ext cx="17438051" cy="304698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6C4BE3-7D6A-49EA-A84B-600BE22B12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8EF738-2D51-4E70-8426-515858C87E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8FE61676-BB9A-4CF7-B3AB-9703846AFE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809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D250CA7-04BF-447A-AD9D-DD79ABAFCA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280" y="637282"/>
            <a:ext cx="23122093" cy="12453957"/>
          </a:xfr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 i="1"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Toppmenyen  Sett inn  Bilder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41CA49AE-E990-4D28-914F-0435681CB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280" y="637281"/>
            <a:ext cx="23122093" cy="12453957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7860" y="8396037"/>
            <a:ext cx="6084760" cy="53199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  <a:miter lim="800000"/>
          </a:ln>
        </p:spPr>
        <p:txBody>
          <a:bodyPr lIns="576000" tIns="1314000" rIns="756000" bIns="36000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4" name="Picture 1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D6D9AAB-997C-8E42-B68C-C9F9E3DD1E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06" y="5800325"/>
            <a:ext cx="5370354" cy="25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9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7386306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16900244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613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7A91E-5C80-4B6F-8DF4-EAB0349C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8" y="4198082"/>
            <a:ext cx="9184582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7AD5FE-C3BB-4AFD-BFAD-83400354712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217323" y="4198081"/>
            <a:ext cx="9184582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F9791B3-EDD9-45F7-B347-2EAB659FD5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F5E663D5-FEC9-47ED-9CC2-2D287C315C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1EB4FCDA-AF44-446D-96B5-7B114E5121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74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77D4A03A-869A-4C8B-9656-1CA090B7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AD3FADEB-5ADC-4E28-B331-A4A0CB94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EE96379-8B0F-4026-9E21-F612FE46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3748279" y="-1037884"/>
            <a:ext cx="629534" cy="62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14708216" y="-2033094"/>
            <a:ext cx="1624744" cy="16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30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15378B-246F-4F5C-BBA7-C56B613F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AE3D51-EF05-4411-944E-B40EDEBD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FF249C-79BB-4371-A07B-1785A4FA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169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D43AD7A-F04A-4CA9-8BBE-60C9139DBFF0}"/>
              </a:ext>
            </a:extLst>
          </p:cNvPr>
          <p:cNvSpPr/>
          <p:nvPr userDrawn="1"/>
        </p:nvSpPr>
        <p:spPr>
          <a:xfrm>
            <a:off x="-1" y="0"/>
            <a:ext cx="24382413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3135579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12649518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8" name="Bilde 7" descr="Et bilde som inneholder ting, objekt&#10;&#10;Beskrivelse som er generert med høy visshet">
            <a:extLst>
              <a:ext uri="{FF2B5EF4-FFF2-40B4-BE49-F238E27FC236}">
                <a16:creationId xmlns:a16="http://schemas.microsoft.com/office/drawing/2014/main" id="{CFBF3A7F-4804-424D-BC30-12CF850C7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0" y="637280"/>
            <a:ext cx="3038862" cy="1194818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15">
            <a:extLst>
              <a:ext uri="{FF2B5EF4-FFF2-40B4-BE49-F238E27FC236}">
                <a16:creationId xmlns:a16="http://schemas.microsoft.com/office/drawing/2014/main" id="{95D4A909-6EC8-4820-BA0C-E30C20999B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5965" y="3679660"/>
            <a:ext cx="6372797" cy="6372797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C8330-CCFB-5743-85A2-F3334D2746A4}"/>
              </a:ext>
            </a:extLst>
          </p:cNvPr>
          <p:cNvGrpSpPr/>
          <p:nvPr userDrawn="1"/>
        </p:nvGrpSpPr>
        <p:grpSpPr>
          <a:xfrm>
            <a:off x="19814347" y="0"/>
            <a:ext cx="4568065" cy="1841360"/>
            <a:chOff x="19814347" y="2573338"/>
            <a:chExt cx="4568065" cy="1841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936192-3CC6-5648-8C88-2EEFD6B36464}"/>
                </a:ext>
              </a:extLst>
            </p:cNvPr>
            <p:cNvSpPr/>
            <p:nvPr userDrawn="1"/>
          </p:nvSpPr>
          <p:spPr>
            <a:xfrm>
              <a:off x="19814347" y="2573338"/>
              <a:ext cx="4568065" cy="1841360"/>
            </a:xfrm>
            <a:prstGeom prst="rect">
              <a:avLst/>
            </a:prstGeom>
            <a:solidFill>
              <a:srgbClr val="8621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129C85-CD25-F540-8270-B0B550F0E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9549" y="3143281"/>
              <a:ext cx="3117661" cy="70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96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bre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BC414086-77D6-4CF5-9E69-50AD4CAEC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1124" y="630079"/>
            <a:ext cx="11561045" cy="12453957"/>
          </a:xfrm>
          <a:prstGeom prst="rect">
            <a:avLst/>
          </a:prstGeo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2573135"/>
            <a:ext cx="9670643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9184582" cy="304698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C7C3EAE3-4399-4AEC-8554-5D430696BB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1124" y="630079"/>
            <a:ext cx="11561045" cy="12453957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EEBE87-BAF5-A647-9A60-F0ECF3B0F7C3}"/>
              </a:ext>
            </a:extLst>
          </p:cNvPr>
          <p:cNvGrpSpPr/>
          <p:nvPr userDrawn="1"/>
        </p:nvGrpSpPr>
        <p:grpSpPr>
          <a:xfrm>
            <a:off x="19814347" y="0"/>
            <a:ext cx="4568065" cy="1841360"/>
            <a:chOff x="19814347" y="2573338"/>
            <a:chExt cx="4568065" cy="1841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42B923-F75B-1F48-8E5A-7266CD67081E}"/>
                </a:ext>
              </a:extLst>
            </p:cNvPr>
            <p:cNvSpPr/>
            <p:nvPr userDrawn="1"/>
          </p:nvSpPr>
          <p:spPr>
            <a:xfrm>
              <a:off x="19814347" y="2573338"/>
              <a:ext cx="4568065" cy="1841360"/>
            </a:xfrm>
            <a:prstGeom prst="rect">
              <a:avLst/>
            </a:prstGeom>
            <a:solidFill>
              <a:srgbClr val="8621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38AB73-9218-DA40-A670-2498A2BB3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9549" y="3143281"/>
              <a:ext cx="3117661" cy="70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6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+ sma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BC414086-77D6-4CF5-9E69-50AD4CAEC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32833" y="0"/>
            <a:ext cx="3049581" cy="13716000"/>
          </a:xfrm>
          <a:prstGeom prst="rect">
            <a:avLst/>
          </a:prstGeo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nb-NO"/>
              <a:t>Dra bildet til plassholderen eller klikk ikonet for å legge til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E1D3F95-31A2-4322-9D7F-3339D930EE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32833" y="-1"/>
            <a:ext cx="3049581" cy="13716000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6" y="2573135"/>
            <a:ext cx="17924112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7" y="4198082"/>
            <a:ext cx="17438051" cy="3046988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6C4BE3-7D6A-49EA-A84B-600BE22B12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8EF738-2D51-4E70-8426-515858C87E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8FE61676-BB9A-4CF7-B3AB-9703846AFE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C52805-094C-A84F-9E67-F3BC51A4FE92}"/>
              </a:ext>
            </a:extLst>
          </p:cNvPr>
          <p:cNvGrpSpPr/>
          <p:nvPr userDrawn="1"/>
        </p:nvGrpSpPr>
        <p:grpSpPr>
          <a:xfrm>
            <a:off x="19814347" y="0"/>
            <a:ext cx="4568065" cy="1841360"/>
            <a:chOff x="19814347" y="2573338"/>
            <a:chExt cx="4568065" cy="1841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E2232D-0B16-604A-9125-7E8A04EA48F1}"/>
                </a:ext>
              </a:extLst>
            </p:cNvPr>
            <p:cNvSpPr/>
            <p:nvPr userDrawn="1"/>
          </p:nvSpPr>
          <p:spPr>
            <a:xfrm>
              <a:off x="19814347" y="2573338"/>
              <a:ext cx="4568065" cy="1841360"/>
            </a:xfrm>
            <a:prstGeom prst="rect">
              <a:avLst/>
            </a:prstGeom>
            <a:solidFill>
              <a:srgbClr val="8621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CCC57A-E408-1048-B315-A880B8E778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9549" y="3143281"/>
              <a:ext cx="3117661" cy="70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90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ED250CA7-04BF-447A-AD9D-DD79ABAFCA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280" y="637282"/>
            <a:ext cx="23122093" cy="12453957"/>
          </a:xfrm>
          <a:solidFill>
            <a:schemeClr val="accent2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2400" i="1">
                <a:sym typeface="Wingdings" panose="05000000000000000000" pitchFamily="2" charset="2"/>
              </a:defRPr>
            </a:lvl1pPr>
          </a:lstStyle>
          <a:p>
            <a:r>
              <a:rPr lang="nb-NO" dirty="0"/>
              <a:t>Toppmenyen  Sett inn  Bilder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41CA49AE-E990-4D28-914F-0435681CB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280" y="637281"/>
            <a:ext cx="23122093" cy="12453957"/>
          </a:xfrm>
          <a:solidFill>
            <a:schemeClr val="accent2">
              <a:alpha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7860" y="8396037"/>
            <a:ext cx="6084760" cy="531996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  <a:miter lim="800000"/>
          </a:ln>
        </p:spPr>
        <p:txBody>
          <a:bodyPr lIns="576000" tIns="1314000" rIns="756000" bIns="36000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B2C9EE5-0C5C-4F4B-9E56-7C3D8FAFC3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01587" y="5800325"/>
            <a:ext cx="5388875" cy="21214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B938DE-CC8C-B44E-99B2-4ECB53E4698C}"/>
              </a:ext>
            </a:extLst>
          </p:cNvPr>
          <p:cNvGrpSpPr/>
          <p:nvPr userDrawn="1"/>
        </p:nvGrpSpPr>
        <p:grpSpPr>
          <a:xfrm>
            <a:off x="19814347" y="0"/>
            <a:ext cx="4568065" cy="1841360"/>
            <a:chOff x="19814347" y="2573338"/>
            <a:chExt cx="4568065" cy="1841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DCDD99-4294-1849-9BBB-2A9C71FF7D5A}"/>
                </a:ext>
              </a:extLst>
            </p:cNvPr>
            <p:cNvSpPr/>
            <p:nvPr userDrawn="1"/>
          </p:nvSpPr>
          <p:spPr>
            <a:xfrm>
              <a:off x="19814347" y="2573338"/>
              <a:ext cx="4568065" cy="1841360"/>
            </a:xfrm>
            <a:prstGeom prst="rect">
              <a:avLst/>
            </a:prstGeom>
            <a:solidFill>
              <a:srgbClr val="8621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690CF1E-E1AD-2747-8153-E6457ABBDE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9549" y="3143281"/>
              <a:ext cx="3117661" cy="70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34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7386306" cy="110799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298" y="4198082"/>
            <a:ext cx="16900244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3667E5CA-F21D-454A-92B6-25AA62D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081" y="13105265"/>
            <a:ext cx="5486043" cy="307777"/>
          </a:xfrm>
        </p:spPr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E2895CC-1A72-40A9-96EC-06DF83DF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58A67FC7-CEB0-478B-8934-348F341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202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7A91E-5C80-4B6F-8DF4-EAB0349C6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8" y="4198082"/>
            <a:ext cx="9184582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7AD5FE-C3BB-4AFD-BFAD-83400354712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217323" y="4198081"/>
            <a:ext cx="9184582" cy="7880651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F9791B3-EDD9-45F7-B347-2EAB659FD5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F5E663D5-FEC9-47ED-9CC2-2D287C315C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1EB4FCDA-AF44-446D-96B5-7B114E5121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74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77D4A03A-869A-4C8B-9656-1CA090B7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AD3FADEB-5ADC-4E28-B331-A4A0CB94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EE96379-8B0F-4026-9E21-F612FE46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3748279" y="-1037884"/>
            <a:ext cx="629534" cy="62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>
            <a:off x="14708216" y="-2033094"/>
            <a:ext cx="1624744" cy="16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29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315378B-246F-4F5C-BBA7-C56B613F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AE3D51-EF05-4411-944E-B40EDEBD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FF249C-79BB-4371-A07B-1785A4FA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266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ting, objekt&#10;&#10;Beskrivelse som er generert med høy visshet">
            <a:extLst>
              <a:ext uri="{FF2B5EF4-FFF2-40B4-BE49-F238E27FC236}">
                <a16:creationId xmlns:a16="http://schemas.microsoft.com/office/drawing/2014/main" id="{EEF27C7E-E42C-4E40-B5F3-AF669426EBC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0" y="637280"/>
            <a:ext cx="3038862" cy="11948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7386306" cy="11079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6298" y="4198082"/>
            <a:ext cx="16900244" cy="253915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81" y="13105265"/>
            <a:ext cx="5486043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81" y="12801010"/>
            <a:ext cx="1242156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Filson Pro Bold" panose="02000000000000000000" pitchFamily="50" charset="0"/>
              </a:defRPr>
            </a:lvl1pPr>
          </a:lstStyle>
          <a:p>
            <a:r>
              <a:rPr lang="nb-NO"/>
              <a:t>Senzie.no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0237" y="12801010"/>
            <a:ext cx="4243887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4EC97B-0EFA-7F4B-B243-AC0CE57152A3}"/>
              </a:ext>
            </a:extLst>
          </p:cNvPr>
          <p:cNvGrpSpPr/>
          <p:nvPr userDrawn="1"/>
        </p:nvGrpSpPr>
        <p:grpSpPr>
          <a:xfrm>
            <a:off x="19814347" y="0"/>
            <a:ext cx="4568065" cy="1841360"/>
            <a:chOff x="19814347" y="2573338"/>
            <a:chExt cx="4568065" cy="1841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E45E50-3863-EA4A-BCD7-C4950C18E55B}"/>
                </a:ext>
              </a:extLst>
            </p:cNvPr>
            <p:cNvSpPr/>
            <p:nvPr userDrawn="1"/>
          </p:nvSpPr>
          <p:spPr>
            <a:xfrm>
              <a:off x="19814347" y="2573338"/>
              <a:ext cx="4568065" cy="1841360"/>
            </a:xfrm>
            <a:prstGeom prst="rect">
              <a:avLst/>
            </a:prstGeom>
            <a:solidFill>
              <a:srgbClr val="86216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CABA24-D99F-A144-A495-9D3ADF777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9549" y="3143281"/>
              <a:ext cx="3117661" cy="701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5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2" r:id="rId6"/>
    <p:sldLayoutId id="2147483664" r:id="rId7"/>
    <p:sldLayoutId id="2147483666" r:id="rId8"/>
    <p:sldLayoutId id="2147483667" r:id="rId9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ts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9" userDrawn="1">
          <p15:clr>
            <a:srgbClr val="F26B43"/>
          </p15:clr>
        </p15:guide>
        <p15:guide id="2" orient="horz" pos="4615" userDrawn="1">
          <p15:clr>
            <a:srgbClr val="F26B43"/>
          </p15:clr>
        </p15:guide>
        <p15:guide id="3" pos="1193" userDrawn="1">
          <p15:clr>
            <a:srgbClr val="F26B43"/>
          </p15:clr>
        </p15:guide>
        <p15:guide id="4" pos="14166" userDrawn="1">
          <p15:clr>
            <a:srgbClr val="F26B43"/>
          </p15:clr>
        </p15:guide>
        <p15:guide id="5" orient="horz" pos="1621" userDrawn="1">
          <p15:clr>
            <a:srgbClr val="F26B43"/>
          </p15:clr>
        </p15:guide>
        <p15:guide id="6" orient="horz" pos="7609" userDrawn="1">
          <p15:clr>
            <a:srgbClr val="F26B43"/>
          </p15:clr>
        </p15:guide>
        <p15:guide id="7" pos="7271" userDrawn="1">
          <p15:clr>
            <a:srgbClr val="F26B43"/>
          </p15:clr>
        </p15:guide>
        <p15:guide id="8" pos="8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0237" y="2573135"/>
            <a:ext cx="17386306" cy="11079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6298" y="4198082"/>
            <a:ext cx="16900244" cy="253915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81" y="13105265"/>
            <a:ext cx="5486043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fld id="{1B72A617-B635-49F0-953D-D0D4F108D962}" type="datetime1">
              <a:rPr lang="nb-NO" smtClean="0"/>
              <a:pPr/>
              <a:t>21.09.2023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81" y="12801010"/>
            <a:ext cx="1242156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Filson Pro Bold" panose="02000000000000000000" pitchFamily="50" charset="0"/>
              </a:defRPr>
            </a:lvl1pPr>
          </a:lstStyle>
          <a:p>
            <a:r>
              <a:rPr lang="nb-NO"/>
              <a:t>Senzie.no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0237" y="12801010"/>
            <a:ext cx="4243887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 / </a:t>
            </a:r>
            <a:fld id="{F2DC1705-CEA0-4C16-B021-6FF77B902B3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6BCA647-773B-8049-B6B3-556CF14F101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0" y="637279"/>
            <a:ext cx="3014483" cy="141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ts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182870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9">
          <p15:clr>
            <a:srgbClr val="F26B43"/>
          </p15:clr>
        </p15:guide>
        <p15:guide id="2" orient="horz" pos="4615">
          <p15:clr>
            <a:srgbClr val="F26B43"/>
          </p15:clr>
        </p15:guide>
        <p15:guide id="3" pos="1193">
          <p15:clr>
            <a:srgbClr val="F26B43"/>
          </p15:clr>
        </p15:guide>
        <p15:guide id="4" pos="14166">
          <p15:clr>
            <a:srgbClr val="F26B43"/>
          </p15:clr>
        </p15:guide>
        <p15:guide id="5" orient="horz" pos="1621">
          <p15:clr>
            <a:srgbClr val="F26B43"/>
          </p15:clr>
        </p15:guide>
        <p15:guide id="6" orient="horz" pos="7609">
          <p15:clr>
            <a:srgbClr val="F26B43"/>
          </p15:clr>
        </p15:guide>
        <p15:guide id="7" pos="7271">
          <p15:clr>
            <a:srgbClr val="F26B43"/>
          </p15:clr>
        </p15:guide>
        <p15:guide id="8" pos="8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7823"/>
          <a:stretch>
            <a:fillRect/>
          </a:stretch>
        </p:blipFill>
        <p:spPr/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8CCE6D00-8D33-4583-9259-A087D5A78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5D0D3A09-076F-4DA0-B0CF-D07C73D5C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Peel kartotek `23</a:t>
            </a:r>
          </a:p>
        </p:txBody>
      </p:sp>
      <p:sp>
        <p:nvSpPr>
          <p:cNvPr id="15" name="Undertittel 14">
            <a:extLst>
              <a:ext uri="{FF2B5EF4-FFF2-40B4-BE49-F238E27FC236}">
                <a16:creationId xmlns:a16="http://schemas.microsoft.com/office/drawing/2014/main" id="{662B1DC0-EF43-4534-89B2-052D7B1B07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E34590A-99A0-4DA2-B896-CEC67538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err="1"/>
              <a:t>Senzie.no</a:t>
            </a:r>
            <a:endParaRPr lang="nb-NO" dirty="0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D68DA20B-1BAD-471D-AE50-08DAEF95B9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40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5E7-4033-48A6-B2AE-20AA730E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>
                <a:ea typeface="Calibri"/>
                <a:cs typeface="Calibri"/>
                <a:sym typeface="Calibri"/>
              </a:rPr>
              <a:t>Inno-Exfo Bio C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95AC-B625-4F17-A5A3-AAC5111F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979132"/>
            <a:ext cx="9184582" cy="568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6BED-680D-4A4C-B5A2-FD7E0BD7B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31D4-ECE8-40B3-AF75-D6E88DCC5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90237" y="1274386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7" name="Shape 225">
            <a:extLst>
              <a:ext uri="{FF2B5EF4-FFF2-40B4-BE49-F238E27FC236}">
                <a16:creationId xmlns:a16="http://schemas.microsoft.com/office/drawing/2014/main" id="{C1374E9B-82F7-4C12-9531-BE853AF236B9}"/>
              </a:ext>
            </a:extLst>
          </p:cNvPr>
          <p:cNvSpPr txBox="1"/>
          <p:nvPr/>
        </p:nvSpPr>
        <p:spPr>
          <a:xfrm>
            <a:off x="2360262" y="4657571"/>
            <a:ext cx="8714557" cy="648529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s-VE" sz="3600" b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Lactobionisk syre   	 	25.0%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Mandelsyre		      	   10.0%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Melkesyre		       	   10.0%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Glykolsyre		      	      5.0%    	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pH &lt; 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27">
            <a:extLst>
              <a:ext uri="{FF2B5EF4-FFF2-40B4-BE49-F238E27FC236}">
                <a16:creationId xmlns:a16="http://schemas.microsoft.com/office/drawing/2014/main" id="{9F99366B-2A97-47DD-BC12-1FCBEBAC538E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12190413" y="4657572"/>
            <a:ext cx="9185275" cy="648529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SzPct val="25000"/>
              <a:buNone/>
            </a:pPr>
            <a:endParaRPr lang="es-VE" sz="3600" b="1" u="sng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Ascorbinsyre (Vit.C) 	15.0%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Hyaluronsyre 	 	1.0%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Vitamin A			 1.0%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      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pH &lt; 3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1396C49-9C2F-3846-9C50-33706CBDA866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9911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155D9-720F-4500-BEDE-2A85F186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Indikasjoner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F7F927-C131-475A-9666-A99EC3929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8" y="4198082"/>
            <a:ext cx="16900244" cy="666272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Solskadet hud</a:t>
            </a:r>
          </a:p>
          <a:p>
            <a:pPr>
              <a:lnSpc>
                <a:spcPct val="200000"/>
              </a:lnSpc>
            </a:pPr>
            <a:r>
              <a:rPr lang="nb-NO" dirty="0"/>
              <a:t>Forebygge solskade</a:t>
            </a:r>
          </a:p>
          <a:p>
            <a:pPr>
              <a:lnSpc>
                <a:spcPct val="200000"/>
              </a:lnSpc>
            </a:pPr>
            <a:r>
              <a:rPr lang="nb-NO" dirty="0"/>
              <a:t>Generell hudhelse</a:t>
            </a:r>
          </a:p>
          <a:p>
            <a:pPr>
              <a:lnSpc>
                <a:spcPct val="200000"/>
              </a:lnSpc>
            </a:pPr>
            <a:r>
              <a:rPr lang="nb-NO" dirty="0"/>
              <a:t>Lette pigmentutfordringer</a:t>
            </a:r>
          </a:p>
          <a:p>
            <a:pPr>
              <a:lnSpc>
                <a:spcPct val="200000"/>
              </a:lnSpc>
            </a:pPr>
            <a:r>
              <a:rPr lang="nb-NO" dirty="0"/>
              <a:t>Vedlikeholdsbehandling</a:t>
            </a:r>
          </a:p>
          <a:p>
            <a:pPr>
              <a:lnSpc>
                <a:spcPct val="200000"/>
              </a:lnSpc>
            </a:pPr>
            <a:r>
              <a:rPr lang="nb-NO" dirty="0"/>
              <a:t>Røykere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D5DB06-6D38-4324-AA45-0ACD668F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Bold" panose="02000000000000000000" pitchFamily="50" charset="0"/>
                <a:ea typeface="+mn-ea"/>
                <a:cs typeface="+mn-cs"/>
              </a:rPr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B6515D-E01B-495C-9CE3-7CA36C3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t> / </a:t>
            </a:r>
            <a:fld id="{F2DC1705-CEA0-4C16-B021-6FF77B902B36}" type="slidenum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lson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55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4472469" y="4121693"/>
            <a:ext cx="2932590" cy="1988397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 ansikt med Inno-Derma SOFT CLEANSER.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2176" y="3645126"/>
            <a:ext cx="2068384" cy="249279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19276543" y="5974840"/>
            <a:ext cx="720080" cy="8640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7748834" y="4479993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8891494" y="4167616"/>
            <a:ext cx="3024334" cy="1942473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Avfett med Inno-Derma DEGREASING 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12646" y="3517805"/>
            <a:ext cx="2006751" cy="259228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5359560" y="4003209"/>
            <a:ext cx="3168350" cy="2031324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 2 ml av Inno-Exfo BIO C Step 1 i en ren bolle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7070638" y="7126509"/>
            <a:ext cx="3888432" cy="2031324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peel med pensel og la virke  5 to 10 min avhengige av huden. Vær forsiktig med atopisk og veldig sensitiv hud.</a:t>
            </a:r>
          </a:p>
        </p:txBody>
      </p:sp>
      <p:sp>
        <p:nvSpPr>
          <p:cNvPr id="240" name="Shape 240"/>
          <p:cNvSpPr/>
          <p:nvPr/>
        </p:nvSpPr>
        <p:spPr>
          <a:xfrm rot="10800000">
            <a:off x="17611976" y="9594302"/>
            <a:ext cx="2520278" cy="2094042"/>
          </a:xfrm>
          <a:prstGeom prst="bentArrow">
            <a:avLst>
              <a:gd name="adj1" fmla="val 22872"/>
              <a:gd name="adj2" fmla="val 17831"/>
              <a:gd name="adj3" fmla="val 25000"/>
              <a:gd name="adj4" fmla="val 4375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3919397" y="9834133"/>
            <a:ext cx="3456382" cy="2400658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 av med vann, påfør på tørr hud Inno- Exfo BIO C  Step 2. Masser godt inn til alt produktet er trukket inn.</a:t>
            </a:r>
          </a:p>
        </p:txBody>
      </p:sp>
      <p:sp>
        <p:nvSpPr>
          <p:cNvPr id="242" name="Shape 242"/>
          <p:cNvSpPr/>
          <p:nvPr/>
        </p:nvSpPr>
        <p:spPr>
          <a:xfrm>
            <a:off x="13973660" y="4506431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5629774" y="9901696"/>
            <a:ext cx="3550570" cy="2160240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Inno - Derma Skin repair og SPF</a:t>
            </a:r>
          </a:p>
        </p:txBody>
      </p:sp>
      <p:sp>
        <p:nvSpPr>
          <p:cNvPr id="246" name="Shape 246"/>
          <p:cNvSpPr/>
          <p:nvPr/>
        </p:nvSpPr>
        <p:spPr>
          <a:xfrm rot="10800000">
            <a:off x="9548107" y="10693784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3961606" y="1392070"/>
            <a:ext cx="16459200" cy="1322524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s-VE" sz="7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</a:t>
            </a:r>
            <a:r>
              <a:rPr lang="es-VE" sz="7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Bio C Protokoll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14854" y="3019053"/>
            <a:ext cx="2841869" cy="241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4384" y="9859263"/>
            <a:ext cx="302433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6387785A-A948-F648-92E5-E3AB931D636D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7099202" y="2130934"/>
            <a:ext cx="11521280" cy="1292662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>
              <a:buSzPct val="25000"/>
            </a:pPr>
            <a:r>
              <a:rPr lang="es-VE" sz="7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Bio C Session Protokoll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626594" y="3863061"/>
            <a:ext cx="16993888" cy="10341290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Forbehandling: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Bruk Inno-Derma Age Rescue C  21-30 dager før behandlingen.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 bruken av Inno-Derma Cream 24H 48 timer før peeling.</a:t>
            </a:r>
          </a:p>
          <a:p>
            <a:pPr marL="914400" indent="-914400"/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Peel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VE" sz="3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Syklus: Ukentlig i 5 uker.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VE" sz="3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Syklus: Hver 15. dag i 2 beh.</a:t>
            </a:r>
          </a:p>
          <a:p>
            <a:pPr marL="914400" indent="-914400"/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Etterbehandling: 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med Inno-Derma 24H Age </a:t>
            </a:r>
            <a:r>
              <a:rPr lang="es-VE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Rescue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igjen etter 24 timer etter peelingen og mellom behandlingene.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Fortsett i 8-12 uker etter siste behandling.</a:t>
            </a:r>
          </a:p>
          <a:p>
            <a:pPr marL="914400" indent="-914400">
              <a:buClr>
                <a:schemeClr val="dk1"/>
              </a:buClr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Peel Maintenance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 peel hver 2. eller 3. måned.</a:t>
            </a:r>
          </a:p>
          <a:p>
            <a:pPr marL="571500" indent="-571500">
              <a:buClr>
                <a:schemeClr val="dk1"/>
              </a:buClr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E9B447C-9012-4E4A-B88C-75A13476B44A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1988095" y="4490549"/>
            <a:ext cx="10945214" cy="6832638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s-VE" sz="3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Vitamin A		       5%</a:t>
            </a:r>
          </a:p>
          <a:p>
            <a:pPr>
              <a:lnSpc>
                <a:spcPct val="150000"/>
              </a:lnSpc>
              <a:buSzPct val="25000"/>
            </a:pPr>
            <a:r>
              <a:rPr lang="es-VE" sz="3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Salisylsyre		10 %</a:t>
            </a:r>
          </a:p>
          <a:p>
            <a:pPr>
              <a:lnSpc>
                <a:spcPct val="150000"/>
              </a:lnSpc>
              <a:buSzPct val="25000"/>
            </a:pPr>
            <a:r>
              <a:rPr lang="es-VE" sz="36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Melkesyre</a:t>
            </a:r>
            <a:r>
              <a:rPr lang="es-VE" sz="3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		10%</a:t>
            </a:r>
          </a:p>
          <a:p>
            <a:pPr>
              <a:lnSpc>
                <a:spcPct val="150000"/>
              </a:lnSpc>
              <a:buSzPct val="25000"/>
            </a:pPr>
            <a:r>
              <a:rPr lang="es-VE" sz="3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Phytic syre		1 %</a:t>
            </a:r>
          </a:p>
          <a:p>
            <a:pPr>
              <a:lnSpc>
                <a:spcPct val="150000"/>
              </a:lnSpc>
              <a:buSzPct val="25000"/>
            </a:pPr>
            <a:r>
              <a:rPr lang="es-VE" sz="3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Kojic syre		      5%</a:t>
            </a:r>
          </a:p>
          <a:p>
            <a:pPr>
              <a:lnSpc>
                <a:spcPct val="150000"/>
              </a:lnSpc>
              <a:buSzPct val="25000"/>
            </a:pPr>
            <a:r>
              <a:rPr lang="es-VE" sz="3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Arbutin		      5%</a:t>
            </a:r>
          </a:p>
          <a:p>
            <a:pPr>
              <a:lnSpc>
                <a:spcPct val="150000"/>
              </a:lnSpc>
            </a:pPr>
            <a:endParaRPr sz="36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s-VE" sz="3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pH&lt;2</a:t>
            </a:r>
          </a:p>
          <a:p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7057728" y="2240413"/>
            <a:ext cx="15544800" cy="1692322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s-VE" sz="72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Inno-Exfo </a:t>
            </a:r>
            <a:r>
              <a:rPr lang="es-VE" sz="7200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Lightening</a:t>
            </a:r>
            <a:endParaRPr lang="es-VE" sz="7200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3ED804E-2095-344D-915E-8D5D88D0651D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pic>
        <p:nvPicPr>
          <p:cNvPr id="2" name="Shape 217">
            <a:extLst>
              <a:ext uri="{FF2B5EF4-FFF2-40B4-BE49-F238E27FC236}">
                <a16:creationId xmlns:a16="http://schemas.microsoft.com/office/drawing/2014/main" id="{F3C107BD-D59C-1531-16F1-07FF3C92AC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7440" y="7386638"/>
            <a:ext cx="5983726" cy="510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155D9-720F-4500-BEDE-2A85F186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3468080"/>
            <a:ext cx="17386306" cy="1107996"/>
          </a:xfrm>
        </p:spPr>
        <p:txBody>
          <a:bodyPr/>
          <a:lstStyle/>
          <a:p>
            <a:r>
              <a:rPr lang="nb-NO" dirty="0"/>
              <a:t>Indikasjoner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F7F927-C131-475A-9666-A99EC3929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9" y="5151393"/>
            <a:ext cx="16900244" cy="46313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Akne</a:t>
            </a:r>
          </a:p>
          <a:p>
            <a:pPr>
              <a:lnSpc>
                <a:spcPct val="200000"/>
              </a:lnSpc>
            </a:pPr>
            <a:r>
              <a:rPr lang="nb-NO" dirty="0"/>
              <a:t>Fet hud</a:t>
            </a:r>
          </a:p>
          <a:p>
            <a:pPr>
              <a:lnSpc>
                <a:spcPct val="200000"/>
              </a:lnSpc>
            </a:pPr>
            <a:r>
              <a:rPr lang="nb-NO" dirty="0"/>
              <a:t>Hyperpigmentering</a:t>
            </a:r>
          </a:p>
          <a:p>
            <a:pPr>
              <a:lnSpc>
                <a:spcPct val="200000"/>
              </a:lnSpc>
            </a:pPr>
            <a:r>
              <a:rPr lang="nb-NO" dirty="0" err="1"/>
              <a:t>Agemanagment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D5DB06-6D38-4324-AA45-0ACD668F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Bold" panose="02000000000000000000" pitchFamily="50" charset="0"/>
                <a:ea typeface="+mn-ea"/>
                <a:cs typeface="+mn-cs"/>
              </a:rPr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B6515D-E01B-495C-9CE3-7CA36C3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t> / </a:t>
            </a:r>
            <a:fld id="{F2DC1705-CEA0-4C16-B021-6FF77B902B36}" type="slidenum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lson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38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5031929" y="4041920"/>
            <a:ext cx="3138811" cy="2236536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 med Inno-Derma SOFT  CLEANSER.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6228" y="3981165"/>
            <a:ext cx="2275701" cy="249279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20607176" y="6473957"/>
            <a:ext cx="720080" cy="8640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8314757" y="5109191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9178854" y="4041920"/>
            <a:ext cx="3232227" cy="2358880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Avfett med Inno-Derma DEGREASING 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55098" y="3810000"/>
            <a:ext cx="1479290" cy="27764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14328053" y="5267859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8421753" y="10611484"/>
            <a:ext cx="3009489" cy="2236536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Inno-Derma SKIN REPAIR og SPF </a:t>
            </a:r>
          </a:p>
        </p:txBody>
      </p:sp>
      <p:sp>
        <p:nvSpPr>
          <p:cNvPr id="289" name="Shape 289"/>
          <p:cNvSpPr/>
          <p:nvPr/>
        </p:nvSpPr>
        <p:spPr>
          <a:xfrm rot="10800000">
            <a:off x="7207461" y="11586911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 rot="10800000">
            <a:off x="11770394" y="11431939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7680234" y="1917644"/>
            <a:ext cx="16459200" cy="1322524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s-VE" sz="72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Lightening</a:t>
            </a:r>
            <a:r>
              <a:rPr lang="es-VE" sz="7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VE" sz="72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protokoll</a:t>
            </a:r>
            <a:endParaRPr lang="es-VE" sz="72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8789" y="10714090"/>
            <a:ext cx="2016224" cy="223653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15341798" y="4041920"/>
            <a:ext cx="3638594" cy="2358880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Bruk ca. 4-5gr. av Inno-Exfo LIGHTENING  med spatel.</a:t>
            </a:r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18980392" y="7554278"/>
            <a:ext cx="4060718" cy="2031324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et tynt lag på områder som skal behandles eller  i hele ansiktet 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27056" y="4272041"/>
            <a:ext cx="288032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20679184" y="9771294"/>
            <a:ext cx="576064" cy="720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9020360" y="10816695"/>
            <a:ext cx="3893713" cy="2149671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Inno-Exfo LIGHTENING virke i  15 min. Til 4timer ut i fra indikasjon og hudtype.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4478124" y="10714090"/>
            <a:ext cx="2863420" cy="2138521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</a:t>
            </a: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 Inno-Derma  SOFT eller DEEP CLEANSER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9304" y="10473575"/>
            <a:ext cx="1495676" cy="2492792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 rot="10800000">
            <a:off x="17662053" y="11298879"/>
            <a:ext cx="864094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265B79D-A275-5E4B-8B47-E74BF272F4C6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6039692" y="2424710"/>
            <a:ext cx="11521280" cy="1292662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>
              <a:buSzPct val="25000"/>
            </a:pPr>
            <a:r>
              <a:rPr lang="es-VE" sz="7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Lightening Session Protokoll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2110086" y="4415510"/>
            <a:ext cx="16993888" cy="8494632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Forbehandling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Buk </a:t>
            </a: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Inno-Derma Cream 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til 30 dager før behandling.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 bruken av </a:t>
            </a: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Inno-Derma Cream 24H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48 timer før peeling.</a:t>
            </a:r>
          </a:p>
          <a:p>
            <a:pPr marL="914400" indent="-914400"/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Peel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VE" sz="3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Syklus: 1 x per måned 2-3beh.</a:t>
            </a:r>
          </a:p>
          <a:p>
            <a:pPr>
              <a:buClr>
                <a:schemeClr val="dk1"/>
              </a:buClr>
              <a:buSzPct val="100000"/>
            </a:pPr>
            <a:endParaRPr lang="es-VE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Post-Peel: </a:t>
            </a:r>
          </a:p>
          <a:p>
            <a:pPr marL="914400" indent="-914400">
              <a:buClr>
                <a:schemeClr val="dk1"/>
              </a:buClr>
              <a:buSzPct val="100000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Inno-Derma Cream  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timer etter behandling.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Fortsett i 8-12 uker etter siste behandling.</a:t>
            </a:r>
          </a:p>
          <a:p>
            <a:pPr marL="914400" indent="-914400">
              <a:buClr>
                <a:schemeClr val="dk1"/>
              </a:buClr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Peel Maintenance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Hver 6. måned eller 1 x per år.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ACADE4-DF54-E44B-A924-D263C698DE3B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155D9-720F-4500-BEDE-2A85F186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98538A">
                    <a:lumMod val="75000"/>
                  </a:srgbClr>
                </a:solidFill>
              </a:rPr>
              <a:t>ME line: Caucasian skin</a:t>
            </a:r>
            <a:br>
              <a:rPr lang="es-ES" dirty="0">
                <a:solidFill>
                  <a:srgbClr val="98538A">
                    <a:lumMod val="75000"/>
                  </a:srgbClr>
                </a:solidFill>
              </a:rPr>
            </a:b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D5DB06-6D38-4324-AA45-0ACD668F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Bold" panose="02000000000000000000" pitchFamily="50" charset="0"/>
                <a:ea typeface="+mn-ea"/>
                <a:cs typeface="+mn-cs"/>
              </a:rPr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B6515D-E01B-495C-9CE3-7CA36C3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t> / </a:t>
            </a:r>
            <a:fld id="{F2DC1705-CEA0-4C16-B021-6FF77B902B36}" type="slidenum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lson Pro Light"/>
              <a:ea typeface="+mn-ea"/>
              <a:cs typeface="+mn-cs"/>
            </a:endParaRPr>
          </a:p>
        </p:txBody>
      </p:sp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A55133A0-007C-486F-A105-066E9C382B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37203" y="4177894"/>
          <a:ext cx="15583307" cy="843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9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AKTIVE </a:t>
                      </a:r>
                    </a:p>
                    <a:p>
                      <a:pPr algn="ctr"/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INGREDIENSER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Azelaic Acid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/>
                        <a:t>Hemmer tyrosinase, blokkerer</a:t>
                      </a:r>
                      <a:r>
                        <a:rPr lang="es-ES" sz="3200" b="1" baseline="0" dirty="0"/>
                        <a:t> </a:t>
                      </a:r>
                      <a:r>
                        <a:rPr lang="es-ES" sz="3200" b="1" dirty="0"/>
                        <a:t>mitochondriens</a:t>
                      </a:r>
                      <a:r>
                        <a:rPr lang="es-ES" sz="3200" b="1" baseline="0" dirty="0"/>
                        <a:t> </a:t>
                      </a:r>
                      <a:r>
                        <a:rPr lang="es-ES" sz="3200" b="1" dirty="0"/>
                        <a:t>redox systemer og</a:t>
                      </a:r>
                      <a:r>
                        <a:rPr lang="es-ES" sz="3200" b="1" baseline="0" dirty="0"/>
                        <a:t> </a:t>
                      </a:r>
                      <a:r>
                        <a:rPr lang="es-ES" sz="3200" b="1" dirty="0"/>
                        <a:t>DNA syntesen.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576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Arbutine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Hemmer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modning</a:t>
                      </a:r>
                      <a:r>
                        <a:rPr lang="en-US" sz="3200" b="1" baseline="0" dirty="0"/>
                        <a:t> av </a:t>
                      </a:r>
                      <a:r>
                        <a:rPr lang="en-US" sz="3200" b="1" dirty="0" err="1"/>
                        <a:t>melanosomer</a:t>
                      </a:r>
                      <a:r>
                        <a:rPr lang="es-ES" sz="3200" b="1" dirty="0"/>
                        <a:t>.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Kojic Acid</a:t>
                      </a:r>
                      <a:r>
                        <a:rPr lang="es-ES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Blokkerer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syntesen</a:t>
                      </a:r>
                      <a:r>
                        <a:rPr lang="en-US" sz="3200" b="1" baseline="0" dirty="0"/>
                        <a:t> av </a:t>
                      </a:r>
                      <a:r>
                        <a:rPr lang="en-US" sz="3200" b="1" dirty="0"/>
                        <a:t>DOPA </a:t>
                      </a:r>
                      <a:r>
                        <a:rPr lang="en-US" sz="3200" b="1" dirty="0" err="1"/>
                        <a:t>og</a:t>
                      </a:r>
                      <a:r>
                        <a:rPr lang="en-US" sz="3200" b="1" dirty="0"/>
                        <a:t> DOPAquinone. </a:t>
                      </a:r>
                      <a:r>
                        <a:rPr lang="en-US" sz="3200" b="1" dirty="0" err="1"/>
                        <a:t>Forebygger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transformasjon</a:t>
                      </a:r>
                      <a:r>
                        <a:rPr lang="en-US" sz="3200" b="1" dirty="0"/>
                        <a:t> av </a:t>
                      </a:r>
                      <a:r>
                        <a:rPr lang="en-US" sz="3200" b="1" dirty="0" err="1"/>
                        <a:t>dopachrome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til</a:t>
                      </a:r>
                      <a:r>
                        <a:rPr lang="en-US" sz="3200" b="1" dirty="0"/>
                        <a:t> eumelanin.</a:t>
                      </a:r>
                      <a:endParaRPr lang="es-ES" sz="3200" b="1" dirty="0"/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Lactobionic Acid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baseline="0" dirty="0" err="1"/>
                        <a:t>Øker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absorbsjon</a:t>
                      </a:r>
                      <a:r>
                        <a:rPr lang="en-US" sz="3200" b="1" baseline="0" dirty="0"/>
                        <a:t> av </a:t>
                      </a:r>
                      <a:r>
                        <a:rPr lang="en-US" sz="3200" b="1" baseline="0" dirty="0" err="1"/>
                        <a:t>aktive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ingredienser</a:t>
                      </a:r>
                      <a:r>
                        <a:rPr lang="en-US" sz="3200" b="1" baseline="0" dirty="0"/>
                        <a:t>.</a:t>
                      </a:r>
                      <a:endParaRPr lang="es-ES" sz="3200" b="1" dirty="0"/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Retinal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Øker</a:t>
                      </a:r>
                      <a:r>
                        <a:rPr lang="en-US" sz="3200" b="1" dirty="0"/>
                        <a:t> epidermal turn-over</a:t>
                      </a:r>
                      <a:r>
                        <a:rPr lang="en-US" sz="3200" b="1" baseline="0" dirty="0"/>
                        <a:t> av </a:t>
                      </a:r>
                      <a:r>
                        <a:rPr lang="en-US" sz="3200" b="1" baseline="0" dirty="0" err="1"/>
                        <a:t>celler</a:t>
                      </a:r>
                      <a:r>
                        <a:rPr lang="en-US" sz="3200" b="1" baseline="0" dirty="0"/>
                        <a:t>.</a:t>
                      </a:r>
                      <a:r>
                        <a:rPr lang="en-US" sz="3200" b="1" dirty="0"/>
                        <a:t> Hemmer </a:t>
                      </a:r>
                      <a:r>
                        <a:rPr lang="en-US" sz="3200" b="1" dirty="0" err="1"/>
                        <a:t>transkripsjon</a:t>
                      </a:r>
                      <a:r>
                        <a:rPr lang="en-US" sz="3200" b="1" dirty="0"/>
                        <a:t> av tyrosinase, </a:t>
                      </a:r>
                      <a:r>
                        <a:rPr lang="en-US" sz="3200" b="1" dirty="0" err="1"/>
                        <a:t>og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blokkerer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overføringen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dk1"/>
                          </a:solidFill>
                        </a:rPr>
                        <a:t>av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melanosomer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til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keratinocytter</a:t>
                      </a:r>
                      <a:r>
                        <a:rPr lang="en-US" sz="3200" b="1" dirty="0"/>
                        <a:t>.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2" descr="C:\Users\Gabriel.INNO\Dropbox\Mesostyle\Links MELINE\BoxMeline01Caucasian.tif">
            <a:extLst>
              <a:ext uri="{FF2B5EF4-FFF2-40B4-BE49-F238E27FC236}">
                <a16:creationId xmlns:a16="http://schemas.microsoft.com/office/drawing/2014/main" id="{1EE0CEE3-2097-42D0-BD32-49C555A6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36" y="3747747"/>
            <a:ext cx="4535488" cy="936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15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155D9-720F-4500-BEDE-2A85F186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620517"/>
            <a:ext cx="17386300" cy="11080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3">
                    <a:lumMod val="25000"/>
                  </a:schemeClr>
                </a:solidFill>
              </a:rPr>
              <a:t>ME line: Etnic skin</a:t>
            </a:r>
            <a:br>
              <a:rPr lang="es-ES" dirty="0"/>
            </a:br>
            <a:endParaRPr lang="nb-NO" dirty="0"/>
          </a:p>
        </p:txBody>
      </p:sp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A55133A0-007C-486F-A105-066E9C382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08557"/>
              </p:ext>
            </p:extLst>
          </p:nvPr>
        </p:nvGraphicFramePr>
        <p:xfrm>
          <a:off x="5917356" y="4306101"/>
          <a:ext cx="15583307" cy="849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9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78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AKTIVE INGREDIENSER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123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Mandelic Acid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noProof="0" dirty="0" err="1">
                          <a:solidFill>
                            <a:schemeClr val="dk1"/>
                          </a:solidFill>
                        </a:rPr>
                        <a:t>Øker</a:t>
                      </a:r>
                      <a:r>
                        <a:rPr lang="en-US" sz="3200" b="1" baseline="0" noProof="0" dirty="0">
                          <a:solidFill>
                            <a:schemeClr val="dk1"/>
                          </a:solidFill>
                        </a:rPr>
                        <a:t> den </a:t>
                      </a:r>
                      <a:r>
                        <a:rPr lang="en-US" sz="3200" b="1" baseline="0" noProof="0" dirty="0" err="1">
                          <a:solidFill>
                            <a:schemeClr val="dk1"/>
                          </a:solidFill>
                        </a:rPr>
                        <a:t>epidermolytiske</a:t>
                      </a:r>
                      <a:r>
                        <a:rPr lang="en-US" sz="3200" b="1" baseline="0" noProof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3200" b="1" baseline="0" noProof="0" dirty="0" err="1">
                          <a:solidFill>
                            <a:schemeClr val="dk1"/>
                          </a:solidFill>
                        </a:rPr>
                        <a:t>effekten</a:t>
                      </a:r>
                      <a:r>
                        <a:rPr lang="en-US" sz="3200" b="1" baseline="0" noProof="0" dirty="0">
                          <a:solidFill>
                            <a:schemeClr val="dk1"/>
                          </a:solidFill>
                        </a:rPr>
                        <a:t> I de </a:t>
                      </a:r>
                      <a:r>
                        <a:rPr lang="en-US" sz="3200" b="1" baseline="0" noProof="0" dirty="0" err="1">
                          <a:solidFill>
                            <a:schemeClr val="dk1"/>
                          </a:solidFill>
                        </a:rPr>
                        <a:t>ulike</a:t>
                      </a:r>
                      <a:r>
                        <a:rPr lang="en-US" sz="3200" b="1" baseline="0" noProof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3200" b="1" baseline="0" noProof="0" dirty="0" err="1">
                          <a:solidFill>
                            <a:schemeClr val="dk1"/>
                          </a:solidFill>
                        </a:rPr>
                        <a:t>lagene</a:t>
                      </a:r>
                      <a:r>
                        <a:rPr lang="en-US" sz="3200" b="1" baseline="0" noProof="0" dirty="0">
                          <a:solidFill>
                            <a:schemeClr val="dk1"/>
                          </a:solidFill>
                        </a:rPr>
                        <a:t> I epidermis.</a:t>
                      </a:r>
                      <a:endParaRPr lang="en-US" sz="3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493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Ascorbic Acid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noProof="0" dirty="0" err="1"/>
                        <a:t>Løser</a:t>
                      </a:r>
                      <a:r>
                        <a:rPr lang="en-US" sz="3200" b="1" baseline="0" noProof="0" dirty="0"/>
                        <a:t> </a:t>
                      </a:r>
                      <a:r>
                        <a:rPr lang="en-US" sz="3200" b="1" baseline="0" noProof="0" dirty="0" err="1"/>
                        <a:t>opp</a:t>
                      </a:r>
                      <a:r>
                        <a:rPr lang="en-US" sz="3200" b="1" baseline="0" noProof="0" dirty="0"/>
                        <a:t> </a:t>
                      </a:r>
                      <a:r>
                        <a:rPr lang="en-US" sz="3200" b="1" baseline="0" noProof="0" dirty="0" err="1"/>
                        <a:t>depoer</a:t>
                      </a:r>
                      <a:r>
                        <a:rPr lang="en-US" sz="3200" b="1" baseline="0" noProof="0" dirty="0"/>
                        <a:t> av </a:t>
                      </a:r>
                      <a:r>
                        <a:rPr lang="en-US" sz="3200" b="1" baseline="0" noProof="0" dirty="0" err="1"/>
                        <a:t>oxidert</a:t>
                      </a:r>
                      <a:r>
                        <a:rPr lang="en-US" sz="3200" b="1" noProof="0" dirty="0"/>
                        <a:t> melanin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123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Phytic  Acid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noProof="0" dirty="0"/>
                        <a:t>Binder</a:t>
                      </a:r>
                      <a:r>
                        <a:rPr lang="en-US" sz="3200" b="1" baseline="0" noProof="0" dirty="0"/>
                        <a:t> </a:t>
                      </a:r>
                      <a:r>
                        <a:rPr lang="en-US" sz="3200" b="1" baseline="0" noProof="0" dirty="0" err="1"/>
                        <a:t>kobber</a:t>
                      </a:r>
                      <a:r>
                        <a:rPr lang="en-US" sz="3200" b="1" baseline="0" noProof="0" dirty="0"/>
                        <a:t> </a:t>
                      </a:r>
                      <a:r>
                        <a:rPr lang="en-US" sz="3200" b="1" baseline="0" noProof="0" dirty="0" err="1"/>
                        <a:t>og</a:t>
                      </a:r>
                      <a:r>
                        <a:rPr lang="en-US" sz="3200" b="1" baseline="0" noProof="0" dirty="0"/>
                        <a:t> </a:t>
                      </a:r>
                      <a:r>
                        <a:rPr lang="en-US" sz="3200" b="1" baseline="0" noProof="0" dirty="0" err="1"/>
                        <a:t>jern</a:t>
                      </a:r>
                      <a:r>
                        <a:rPr lang="en-US" sz="3200" b="1" baseline="0" noProof="0" dirty="0"/>
                        <a:t> under </a:t>
                      </a:r>
                      <a:r>
                        <a:rPr lang="en-US" sz="3200" b="1" baseline="0" noProof="0" dirty="0" err="1"/>
                        <a:t>enzymaktivitet</a:t>
                      </a:r>
                      <a:r>
                        <a:rPr lang="en-US" sz="3200" b="1" baseline="0" noProof="0" dirty="0"/>
                        <a:t>.</a:t>
                      </a:r>
                      <a:endParaRPr lang="en-US" sz="3200" b="1" noProof="0" dirty="0"/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7617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Salicylic Acid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noProof="0" dirty="0" err="1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3200" b="1" noProof="0" dirty="0" err="1">
                          <a:solidFill>
                            <a:srgbClr val="000000"/>
                          </a:solidFill>
                          <a:ea typeface="+mn-ea"/>
                        </a:rPr>
                        <a:t>eratolytisk</a:t>
                      </a:r>
                      <a:r>
                        <a:rPr lang="en-US" sz="3200" b="1" noProof="0" dirty="0">
                          <a:solidFill>
                            <a:srgbClr val="000000"/>
                          </a:solidFill>
                          <a:ea typeface="+mn-ea"/>
                        </a:rPr>
                        <a:t>. </a:t>
                      </a:r>
                      <a:r>
                        <a:rPr lang="en-US" sz="3200" b="1" noProof="0" dirty="0" err="1">
                          <a:solidFill>
                            <a:srgbClr val="000000"/>
                          </a:solidFill>
                          <a:ea typeface="+mn-ea"/>
                        </a:rPr>
                        <a:t>Bryter</a:t>
                      </a:r>
                      <a:r>
                        <a:rPr lang="en-US" sz="3200" b="1" noProof="0" dirty="0">
                          <a:solidFill>
                            <a:srgbClr val="000000"/>
                          </a:solidFill>
                          <a:ea typeface="+mn-ea"/>
                        </a:rPr>
                        <a:t> </a:t>
                      </a:r>
                      <a:r>
                        <a:rPr lang="en-US" sz="3200" b="1" noProof="0" dirty="0">
                          <a:solidFill>
                            <a:schemeClr val="dk1"/>
                          </a:solidFill>
                          <a:ea typeface="+mn-ea"/>
                        </a:rPr>
                        <a:t>de</a:t>
                      </a:r>
                      <a:r>
                        <a:rPr lang="en-US" sz="3200" b="1" noProof="0" dirty="0"/>
                        <a:t> </a:t>
                      </a:r>
                      <a:r>
                        <a:rPr lang="en-US" sz="3200" b="1" noProof="0" dirty="0" err="1"/>
                        <a:t>intercellulære</a:t>
                      </a:r>
                      <a:r>
                        <a:rPr lang="en-US" sz="3200" b="1" noProof="0" dirty="0"/>
                        <a:t> </a:t>
                      </a:r>
                      <a:r>
                        <a:rPr lang="en-US" sz="3200" b="1" noProof="0" dirty="0" err="1"/>
                        <a:t>broene</a:t>
                      </a:r>
                      <a:r>
                        <a:rPr lang="en-US" sz="3200" b="1" noProof="0" dirty="0"/>
                        <a:t> (</a:t>
                      </a:r>
                      <a:r>
                        <a:rPr lang="en-US" sz="3200" b="1" noProof="0" dirty="0" err="1"/>
                        <a:t>desmosomes</a:t>
                      </a:r>
                      <a:r>
                        <a:rPr lang="en-US" sz="3200" b="1" noProof="0" dirty="0"/>
                        <a:t>). </a:t>
                      </a:r>
                      <a:r>
                        <a:rPr lang="en-US" sz="3200" b="1" noProof="0" dirty="0" err="1"/>
                        <a:t>Antiinflammatoriske</a:t>
                      </a:r>
                      <a:r>
                        <a:rPr lang="en-US" sz="3200" b="1" baseline="0" noProof="0" dirty="0"/>
                        <a:t> </a:t>
                      </a:r>
                      <a:r>
                        <a:rPr lang="en-US" sz="3200" b="1" baseline="0" noProof="0" dirty="0" err="1"/>
                        <a:t>egenskaper</a:t>
                      </a:r>
                      <a:r>
                        <a:rPr lang="en-US" sz="3200" b="1" baseline="0" noProof="0" dirty="0"/>
                        <a:t>.</a:t>
                      </a:r>
                      <a:endParaRPr lang="en-US" sz="3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9168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Retinal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Øker</a:t>
                      </a:r>
                      <a:r>
                        <a:rPr lang="en-US" sz="3200" b="1" dirty="0"/>
                        <a:t> epidermal </a:t>
                      </a:r>
                      <a:r>
                        <a:rPr lang="en-US" sz="3200" b="1" dirty="0" err="1"/>
                        <a:t>celle</a:t>
                      </a:r>
                      <a:r>
                        <a:rPr lang="en-US" sz="3200" b="1" dirty="0"/>
                        <a:t> turn-over. Hemmer </a:t>
                      </a:r>
                      <a:r>
                        <a:rPr lang="en-US" sz="3200" b="1" dirty="0" err="1"/>
                        <a:t>transskripsjon</a:t>
                      </a:r>
                      <a:r>
                        <a:rPr lang="en-US" sz="3200" b="1" dirty="0"/>
                        <a:t> av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dirty="0" err="1"/>
                        <a:t>tyrosinase</a:t>
                      </a:r>
                      <a:r>
                        <a:rPr lang="en-US" sz="3200" b="1" baseline="0" dirty="0"/>
                        <a:t>, </a:t>
                      </a:r>
                      <a:r>
                        <a:rPr lang="en-US" sz="3200" b="1" dirty="0" err="1"/>
                        <a:t>blokkerer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overfringen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av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melanosomer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til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dirty="0" err="1"/>
                        <a:t>keratinocytter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og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gir</a:t>
                      </a:r>
                      <a:r>
                        <a:rPr lang="en-US" sz="3200" b="1" baseline="0" dirty="0"/>
                        <a:t> et </a:t>
                      </a:r>
                      <a:r>
                        <a:rPr lang="en-US" sz="3200" b="1" baseline="0" dirty="0" err="1"/>
                        <a:t>jevnere</a:t>
                      </a:r>
                      <a:r>
                        <a:rPr lang="en-US" sz="3200" b="1" baseline="0" dirty="0"/>
                        <a:t> </a:t>
                      </a:r>
                      <a:r>
                        <a:rPr lang="en-US" sz="3200" b="1" baseline="0" dirty="0" err="1"/>
                        <a:t>opptak</a:t>
                      </a:r>
                      <a:r>
                        <a:rPr lang="en-US" sz="3200" b="1" baseline="0" dirty="0"/>
                        <a:t> av melanin.</a:t>
                      </a:r>
                      <a:endParaRPr lang="es-E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D5DB06-6D38-4324-AA45-0ACD668F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81" y="12801010"/>
            <a:ext cx="1242156" cy="307777"/>
          </a:xfrm>
        </p:spPr>
        <p:txBody>
          <a:bodyPr/>
          <a:lstStyle/>
          <a:p>
            <a:pPr lvl="0"/>
            <a:r>
              <a:rPr lang="nb-NO" noProof="0"/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2B6515D-E01B-495C-9CE3-7CA36C3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0237" y="12801010"/>
            <a:ext cx="4243887" cy="307777"/>
          </a:xfrm>
        </p:spPr>
        <p:txBody>
          <a:bodyPr/>
          <a:lstStyle/>
          <a:p>
            <a:pPr lvl="0"/>
            <a:r>
              <a:rPr lang="nb-NO" noProof="0"/>
              <a:t> / </a:t>
            </a:r>
            <a:fld id="{F2DC1705-CEA0-4C16-B021-6FF77B902B36}" type="slidenum">
              <a:rPr lang="nb-NO" noProof="0" smtClean="0"/>
              <a:pPr lvl="0"/>
              <a:t>19</a:t>
            </a:fld>
            <a:endParaRPr lang="nb-NO" noProof="0" dirty="0"/>
          </a:p>
        </p:txBody>
      </p:sp>
      <p:pic>
        <p:nvPicPr>
          <p:cNvPr id="8" name="Picture 2" descr="C:\Users\Gabriel.INNO\Dropbox\Mesostyle\Links MELINE\BoxMeline01EthnicSkin.tif">
            <a:extLst>
              <a:ext uri="{FF2B5EF4-FFF2-40B4-BE49-F238E27FC236}">
                <a16:creationId xmlns:a16="http://schemas.microsoft.com/office/drawing/2014/main" id="{6EAAF020-F124-4FF5-AE19-B8B4DB84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206" y="3728592"/>
            <a:ext cx="4483374" cy="907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1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1E6487-5E59-41EE-8954-D8A52485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7A6A71-0440-41B7-A5B8-260685CDE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843" y="4879018"/>
            <a:ext cx="9184582" cy="463139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Konsultasjon</a:t>
            </a:r>
          </a:p>
          <a:p>
            <a:pPr>
              <a:lnSpc>
                <a:spcPct val="200000"/>
              </a:lnSpc>
            </a:pPr>
            <a:r>
              <a:rPr lang="nb-NO" dirty="0"/>
              <a:t>Planlegging</a:t>
            </a:r>
          </a:p>
          <a:p>
            <a:pPr>
              <a:lnSpc>
                <a:spcPct val="200000"/>
              </a:lnSpc>
            </a:pPr>
            <a:r>
              <a:rPr lang="nb-NO" dirty="0"/>
              <a:t>Utførelse</a:t>
            </a:r>
          </a:p>
          <a:p>
            <a:pPr>
              <a:lnSpc>
                <a:spcPct val="200000"/>
              </a:lnSpc>
            </a:pPr>
            <a:r>
              <a:rPr lang="nb-NO" dirty="0"/>
              <a:t>Vedlikehold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865CAF-AFB8-4122-B87E-E9A1ACD5F1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7D2D8C-21DB-4DB8-8E9E-813C114CDD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7" name="Plassholder for innhold 6" descr="Et bilde som inneholder overvåke, bord, sitter, liten&#10;&#10;Automatisk generert beskrivelse">
            <a:extLst>
              <a:ext uri="{FF2B5EF4-FFF2-40B4-BE49-F238E27FC236}">
                <a16:creationId xmlns:a16="http://schemas.microsoft.com/office/drawing/2014/main" id="{12E8636A-89A6-474E-87BF-F86D42ABBC4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331" y="4986338"/>
            <a:ext cx="7956830" cy="730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92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5B21A0-40DD-405D-B76D-75FD3C39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2942786"/>
            <a:ext cx="17386306" cy="1107996"/>
          </a:xfrm>
        </p:spPr>
        <p:txBody>
          <a:bodyPr/>
          <a:lstStyle/>
          <a:p>
            <a:r>
              <a:rPr lang="nb-NO" dirty="0"/>
              <a:t>Indikasjoner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CB4BA7-6FC8-43FC-9FD4-37E3175F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9" y="4897784"/>
            <a:ext cx="16900244" cy="69674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 err="1"/>
              <a:t>Melasma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 err="1"/>
              <a:t>PiH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Solare lentiginer</a:t>
            </a:r>
          </a:p>
          <a:p>
            <a:pPr>
              <a:lnSpc>
                <a:spcPct val="200000"/>
              </a:lnSpc>
            </a:pPr>
            <a:r>
              <a:rPr lang="nb-NO" dirty="0"/>
              <a:t>Ujevn tekstur</a:t>
            </a:r>
          </a:p>
          <a:p>
            <a:pPr>
              <a:lnSpc>
                <a:spcPct val="200000"/>
              </a:lnSpc>
            </a:pPr>
            <a:r>
              <a:rPr lang="nb-NO" dirty="0"/>
              <a:t>Lett akne</a:t>
            </a:r>
          </a:p>
          <a:p>
            <a:pPr marL="0" indent="0">
              <a:lnSpc>
                <a:spcPct val="200000"/>
              </a:lnSpc>
              <a:buNone/>
            </a:pPr>
            <a:endParaRPr lang="nb-NO" dirty="0"/>
          </a:p>
          <a:p>
            <a:pPr>
              <a:lnSpc>
                <a:spcPct val="200000"/>
              </a:lnSpc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F6750E-4F67-49BC-94CF-6F16C284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175638-7C4B-4B8C-91DB-D84D57F4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8724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3805598" y="4484146"/>
            <a:ext cx="3550570" cy="2313375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 ansikt med 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Tilpasset rens</a:t>
            </a:r>
          </a:p>
        </p:txBody>
      </p:sp>
      <p:sp>
        <p:nvSpPr>
          <p:cNvPr id="234" name="Shape 234"/>
          <p:cNvSpPr/>
          <p:nvPr/>
        </p:nvSpPr>
        <p:spPr>
          <a:xfrm>
            <a:off x="18443970" y="5570975"/>
            <a:ext cx="720080" cy="8640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7554460" y="5368406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8518407" y="4525917"/>
            <a:ext cx="3550570" cy="2277064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steg 1 Meline Prep.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virke i 2 – 3 minutter.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3276791" y="4525917"/>
            <a:ext cx="3550570" cy="2261043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steg Meline Caucation / Etnic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virke 15 – 45 min.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7070638" y="7055053"/>
            <a:ext cx="3888432" cy="2158519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Vask av med Soft Cleanser</a:t>
            </a:r>
          </a:p>
        </p:txBody>
      </p:sp>
      <p:sp>
        <p:nvSpPr>
          <p:cNvPr id="240" name="Shape 240"/>
          <p:cNvSpPr/>
          <p:nvPr/>
        </p:nvSpPr>
        <p:spPr>
          <a:xfrm rot="10800000">
            <a:off x="18034361" y="9834133"/>
            <a:ext cx="1960986" cy="1683312"/>
          </a:xfrm>
          <a:prstGeom prst="bentArrow">
            <a:avLst>
              <a:gd name="adj1" fmla="val 22872"/>
              <a:gd name="adj2" fmla="val 17831"/>
              <a:gd name="adj3" fmla="val 25000"/>
              <a:gd name="adj4" fmla="val 4375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3919397" y="9955091"/>
            <a:ext cx="3456382" cy="2279700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krem etter hudtilstand og solkrem</a:t>
            </a:r>
          </a:p>
        </p:txBody>
      </p:sp>
      <p:sp>
        <p:nvSpPr>
          <p:cNvPr id="242" name="Shape 242"/>
          <p:cNvSpPr/>
          <p:nvPr/>
        </p:nvSpPr>
        <p:spPr>
          <a:xfrm>
            <a:off x="12312844" y="5352801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3686228" y="2438386"/>
            <a:ext cx="16459200" cy="1322524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VE" sz="72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Meline protokoll</a:t>
            </a:r>
            <a:endParaRPr lang="es-VE" sz="72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387785A-A948-F648-92E5-E3AB931D636D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03290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5E7-4033-48A6-B2AE-20AA730E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>
                <a:latin typeface="+mn-lt"/>
                <a:cs typeface="Calibri"/>
                <a:sym typeface="Calibri"/>
              </a:rPr>
              <a:t>Dr. Gross Universal peel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95AC-B625-4F17-A5A3-AAC5111F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979132"/>
            <a:ext cx="9184582" cy="568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6BED-680D-4A4C-B5A2-FD7E0BD7B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31D4-ECE8-40B3-AF75-D6E88DCC5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90237" y="1274386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7" name="Shape 225">
            <a:extLst>
              <a:ext uri="{FF2B5EF4-FFF2-40B4-BE49-F238E27FC236}">
                <a16:creationId xmlns:a16="http://schemas.microsoft.com/office/drawing/2014/main" id="{C1374E9B-82F7-4C12-9531-BE853AF236B9}"/>
              </a:ext>
            </a:extLst>
          </p:cNvPr>
          <p:cNvSpPr txBox="1"/>
          <p:nvPr/>
        </p:nvSpPr>
        <p:spPr>
          <a:xfrm>
            <a:off x="774643" y="4657571"/>
            <a:ext cx="6696200" cy="648529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Steg 1: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Glykolsyre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Melkesyre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Malicsyre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Sitrussyre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Salicylsyre	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27">
            <a:extLst>
              <a:ext uri="{FF2B5EF4-FFF2-40B4-BE49-F238E27FC236}">
                <a16:creationId xmlns:a16="http://schemas.microsoft.com/office/drawing/2014/main" id="{9F99366B-2A97-47DD-BC12-1FCBEBAC538E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8567930" y="4657571"/>
            <a:ext cx="6696200" cy="648529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Steg 2: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Grønn te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Natriumbikarbonat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1396C49-9C2F-3846-9C50-33706CBDA866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0" name="Shape 227">
            <a:extLst>
              <a:ext uri="{FF2B5EF4-FFF2-40B4-BE49-F238E27FC236}">
                <a16:creationId xmlns:a16="http://schemas.microsoft.com/office/drawing/2014/main" id="{87D0A1AE-3A5C-41DA-AA13-7AA3B61D6EA5}"/>
              </a:ext>
            </a:extLst>
          </p:cNvPr>
          <p:cNvSpPr txBox="1">
            <a:spLocks/>
          </p:cNvSpPr>
          <p:nvPr/>
        </p:nvSpPr>
        <p:spPr>
          <a:xfrm>
            <a:off x="16361217" y="4657571"/>
            <a:ext cx="6696200" cy="648529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6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Steg 3: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Grønn te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63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5B21A0-40DD-405D-B76D-75FD3C39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2942786"/>
            <a:ext cx="17386306" cy="1107996"/>
          </a:xfrm>
        </p:spPr>
        <p:txBody>
          <a:bodyPr/>
          <a:lstStyle/>
          <a:p>
            <a:r>
              <a:rPr lang="nb-NO" dirty="0"/>
              <a:t>Indikasjoner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CB4BA7-6FC8-43FC-9FD4-37E3175F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9" y="4897784"/>
            <a:ext cx="16900244" cy="59517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Age </a:t>
            </a:r>
            <a:r>
              <a:rPr lang="nb-NO" dirty="0" err="1"/>
              <a:t>managment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Ujevn tekstur</a:t>
            </a:r>
          </a:p>
          <a:p>
            <a:pPr>
              <a:lnSpc>
                <a:spcPct val="200000"/>
              </a:lnSpc>
            </a:pPr>
            <a:r>
              <a:rPr lang="nb-NO" dirty="0"/>
              <a:t>Pigment </a:t>
            </a:r>
          </a:p>
          <a:p>
            <a:pPr>
              <a:lnSpc>
                <a:spcPct val="200000"/>
              </a:lnSpc>
            </a:pPr>
            <a:r>
              <a:rPr lang="nb-NO" dirty="0"/>
              <a:t>Fet hud </a:t>
            </a:r>
          </a:p>
          <a:p>
            <a:pPr>
              <a:lnSpc>
                <a:spcPct val="200000"/>
              </a:lnSpc>
            </a:pPr>
            <a:r>
              <a:rPr lang="nb-NO" dirty="0"/>
              <a:t>Akne</a:t>
            </a:r>
          </a:p>
          <a:p>
            <a:pPr>
              <a:lnSpc>
                <a:spcPct val="200000"/>
              </a:lnSpc>
            </a:pPr>
            <a:r>
              <a:rPr lang="nb-NO" dirty="0" err="1"/>
              <a:t>Fresh</a:t>
            </a:r>
            <a:r>
              <a:rPr lang="nb-NO" dirty="0"/>
              <a:t> up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F6750E-4F67-49BC-94CF-6F16C284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175638-7C4B-4B8C-91DB-D84D57F4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23</a:t>
            </a:fld>
            <a:endParaRPr lang="nb-NO" dirty="0"/>
          </a:p>
        </p:txBody>
      </p:sp>
      <p:pic>
        <p:nvPicPr>
          <p:cNvPr id="1026" name="Picture 2" descr="Discovering Dr Dennis Gross skincare with Carrie Gross - The Ting Thing">
            <a:extLst>
              <a:ext uri="{FF2B5EF4-FFF2-40B4-BE49-F238E27FC236}">
                <a16:creationId xmlns:a16="http://schemas.microsoft.com/office/drawing/2014/main" id="{9E800AB7-77CB-F737-BD8C-F499A206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476" y="6935465"/>
            <a:ext cx="6824383" cy="5459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4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3805598" y="4484146"/>
            <a:ext cx="3550570" cy="2313375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 ansikt med 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 beta cleanser</a:t>
            </a:r>
          </a:p>
        </p:txBody>
      </p:sp>
      <p:sp>
        <p:nvSpPr>
          <p:cNvPr id="234" name="Shape 234"/>
          <p:cNvSpPr/>
          <p:nvPr/>
        </p:nvSpPr>
        <p:spPr>
          <a:xfrm>
            <a:off x="18443970" y="5570975"/>
            <a:ext cx="720080" cy="8640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7554460" y="5368406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8518407" y="4525917"/>
            <a:ext cx="3550570" cy="2277064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steg 1 med bomullsballer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Virketid: maks 3 minutter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3276791" y="4525917"/>
            <a:ext cx="3550570" cy="2261043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steg 2 (nøytraliserer) på de samme områdene som steg 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7070638" y="7055053"/>
            <a:ext cx="3888432" cy="2158519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steg 3 (Green tea) på de samme områdene som steg 1 og 2</a:t>
            </a:r>
          </a:p>
        </p:txBody>
      </p:sp>
      <p:sp>
        <p:nvSpPr>
          <p:cNvPr id="240" name="Shape 240"/>
          <p:cNvSpPr/>
          <p:nvPr/>
        </p:nvSpPr>
        <p:spPr>
          <a:xfrm rot="10800000">
            <a:off x="18034361" y="9834133"/>
            <a:ext cx="1960986" cy="1683312"/>
          </a:xfrm>
          <a:prstGeom prst="bentArrow">
            <a:avLst>
              <a:gd name="adj1" fmla="val 22872"/>
              <a:gd name="adj2" fmla="val 17831"/>
              <a:gd name="adj3" fmla="val 25000"/>
              <a:gd name="adj4" fmla="val 4375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3919397" y="9955091"/>
            <a:ext cx="3456382" cy="2279700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krem etter hudtilstand og solkrem</a:t>
            </a:r>
          </a:p>
        </p:txBody>
      </p:sp>
      <p:sp>
        <p:nvSpPr>
          <p:cNvPr id="242" name="Shape 242"/>
          <p:cNvSpPr/>
          <p:nvPr/>
        </p:nvSpPr>
        <p:spPr>
          <a:xfrm>
            <a:off x="12312844" y="5352801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3686228" y="2438386"/>
            <a:ext cx="16459200" cy="1322524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VE" sz="72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  <a:sym typeface="Calibri"/>
              </a:rPr>
              <a:t>Universal peel protokoll</a:t>
            </a:r>
            <a:endParaRPr lang="es-VE" sz="72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387785A-A948-F648-92E5-E3AB931D636D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91040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5E7-4033-48A6-B2AE-20AA730E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993" y="2573135"/>
            <a:ext cx="17386306" cy="1107996"/>
          </a:xfrm>
        </p:spPr>
        <p:txBody>
          <a:bodyPr/>
          <a:lstStyle/>
          <a:p>
            <a:pPr algn="ctr"/>
            <a:r>
              <a:rPr lang="es-VE" dirty="0">
                <a:latin typeface="+mn-lt"/>
                <a:cs typeface="Calibri"/>
                <a:sym typeface="Calibri"/>
              </a:rPr>
              <a:t>Dr. Gross Retinol peel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95AC-B625-4F17-A5A3-AAC5111F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979132"/>
            <a:ext cx="9184582" cy="568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6BED-680D-4A4C-B5A2-FD7E0BD7B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31D4-ECE8-40B3-AF75-D6E88DCC5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90237" y="1274386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25</a:t>
            </a:fld>
            <a:endParaRPr lang="nb-NO" dirty="0"/>
          </a:p>
        </p:txBody>
      </p:sp>
      <p:sp>
        <p:nvSpPr>
          <p:cNvPr id="7" name="Shape 225">
            <a:extLst>
              <a:ext uri="{FF2B5EF4-FFF2-40B4-BE49-F238E27FC236}">
                <a16:creationId xmlns:a16="http://schemas.microsoft.com/office/drawing/2014/main" id="{C1374E9B-82F7-4C12-9531-BE853AF236B9}"/>
              </a:ext>
            </a:extLst>
          </p:cNvPr>
          <p:cNvSpPr txBox="1"/>
          <p:nvPr/>
        </p:nvSpPr>
        <p:spPr>
          <a:xfrm>
            <a:off x="774643" y="4657571"/>
            <a:ext cx="6696200" cy="648529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Steg 1: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VE" sz="3600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Mandelsyre</a:t>
            </a:r>
            <a:endParaRPr lang="nb-NO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VE" sz="3600" dirty="0">
                <a:ea typeface="Calibri" panose="020F0502020204030204" pitchFamily="34" charset="0"/>
                <a:cs typeface="Calibri" panose="020F0502020204030204" pitchFamily="34" charset="0"/>
              </a:rPr>
              <a:t>Pyrodruvosyre</a:t>
            </a:r>
            <a:endParaRPr lang="nb-NO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VE" sz="3600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Melkesyre                                          </a:t>
            </a:r>
            <a:endParaRPr lang="nb-NO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VE" sz="3600" kern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Sitronsyre                                                 </a:t>
            </a:r>
            <a:endParaRPr lang="nb-NO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VE" sz="3600" kern="1200" dirty="0">
                <a:effectLst/>
                <a:ea typeface="Calibri" panose="020F0502020204030204" pitchFamily="34" charset="0"/>
              </a:rPr>
              <a:t>Salicylsyre </a:t>
            </a: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27">
            <a:extLst>
              <a:ext uri="{FF2B5EF4-FFF2-40B4-BE49-F238E27FC236}">
                <a16:creationId xmlns:a16="http://schemas.microsoft.com/office/drawing/2014/main" id="{9F99366B-2A97-47DD-BC12-1FCBEBAC538E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8567930" y="4657571"/>
            <a:ext cx="6696200" cy="648529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Steg 2: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Reservatrol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Bisobolol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Tocopherol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Retinol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1396C49-9C2F-3846-9C50-33706CBDA866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0" name="Shape 227">
            <a:extLst>
              <a:ext uri="{FF2B5EF4-FFF2-40B4-BE49-F238E27FC236}">
                <a16:creationId xmlns:a16="http://schemas.microsoft.com/office/drawing/2014/main" id="{87D0A1AE-3A5C-41DA-AA13-7AA3B61D6EA5}"/>
              </a:ext>
            </a:extLst>
          </p:cNvPr>
          <p:cNvSpPr txBox="1">
            <a:spLocks/>
          </p:cNvSpPr>
          <p:nvPr/>
        </p:nvSpPr>
        <p:spPr>
          <a:xfrm>
            <a:off x="16361217" y="4657571"/>
            <a:ext cx="6696200" cy="648529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6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Steg 3: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Hyaloronsyre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Fosfolipider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76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5B21A0-40DD-405D-B76D-75FD3C39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37" y="2942786"/>
            <a:ext cx="17386306" cy="1107996"/>
          </a:xfrm>
        </p:spPr>
        <p:txBody>
          <a:bodyPr/>
          <a:lstStyle/>
          <a:p>
            <a:r>
              <a:rPr lang="nb-NO" dirty="0"/>
              <a:t>Indikasjoner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CB4BA7-6FC8-43FC-9FD4-37E3175F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9" y="4897784"/>
            <a:ext cx="16900244" cy="69674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Age </a:t>
            </a:r>
            <a:r>
              <a:rPr lang="nb-NO" dirty="0" err="1"/>
              <a:t>managment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Ujevn tekstur</a:t>
            </a:r>
          </a:p>
          <a:p>
            <a:pPr>
              <a:lnSpc>
                <a:spcPct val="200000"/>
              </a:lnSpc>
            </a:pPr>
            <a:r>
              <a:rPr lang="nb-NO" dirty="0"/>
              <a:t>Pigment</a:t>
            </a:r>
          </a:p>
          <a:p>
            <a:pPr>
              <a:lnSpc>
                <a:spcPct val="200000"/>
              </a:lnSpc>
            </a:pPr>
            <a:r>
              <a:rPr lang="nb-NO" dirty="0" err="1"/>
              <a:t>Fresh</a:t>
            </a:r>
            <a:r>
              <a:rPr lang="nb-NO" dirty="0"/>
              <a:t> up</a:t>
            </a:r>
          </a:p>
          <a:p>
            <a:pPr>
              <a:lnSpc>
                <a:spcPct val="200000"/>
              </a:lnSpc>
            </a:pPr>
            <a:r>
              <a:rPr lang="nb-NO" dirty="0"/>
              <a:t>Akne </a:t>
            </a:r>
          </a:p>
          <a:p>
            <a:pPr>
              <a:lnSpc>
                <a:spcPct val="200000"/>
              </a:lnSpc>
            </a:pPr>
            <a:r>
              <a:rPr lang="nb-NO" dirty="0"/>
              <a:t>Arr </a:t>
            </a:r>
          </a:p>
          <a:p>
            <a:pPr>
              <a:lnSpc>
                <a:spcPct val="200000"/>
              </a:lnSpc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EF6750E-4F67-49BC-94CF-6F16C284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175638-7C4B-4B8C-91DB-D84D57F4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26</a:t>
            </a:fld>
            <a:endParaRPr lang="nb-NO" dirty="0"/>
          </a:p>
        </p:txBody>
      </p:sp>
      <p:pic>
        <p:nvPicPr>
          <p:cNvPr id="2052" name="Picture 4" descr="Retinol Peel - Vippen">
            <a:extLst>
              <a:ext uri="{FF2B5EF4-FFF2-40B4-BE49-F238E27FC236}">
                <a16:creationId xmlns:a16="http://schemas.microsoft.com/office/drawing/2014/main" id="{E947ADAF-4C73-EBD5-0D31-8B1B6670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481" y="6454589"/>
            <a:ext cx="8050307" cy="62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78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3995347" y="4041920"/>
            <a:ext cx="3613069" cy="2236536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 ansikt med tilpasset rens</a:t>
            </a:r>
          </a:p>
        </p:txBody>
      </p:sp>
      <p:sp>
        <p:nvSpPr>
          <p:cNvPr id="283" name="Shape 283"/>
          <p:cNvSpPr/>
          <p:nvPr/>
        </p:nvSpPr>
        <p:spPr>
          <a:xfrm>
            <a:off x="18802863" y="6174217"/>
            <a:ext cx="720080" cy="8640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8246185" y="4933328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9178854" y="4041920"/>
            <a:ext cx="3613069" cy="2358880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Steg 1 med bomullsballer.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Maks 3 runder </a:t>
            </a:r>
          </a:p>
        </p:txBody>
      </p:sp>
      <p:sp>
        <p:nvSpPr>
          <p:cNvPr id="287" name="Shape 287"/>
          <p:cNvSpPr/>
          <p:nvPr/>
        </p:nvSpPr>
        <p:spPr>
          <a:xfrm>
            <a:off x="13217102" y="4992121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516510" y="2129073"/>
            <a:ext cx="16459200" cy="1322524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VE" sz="7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Retinol peel protokoll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14362361" y="4041920"/>
            <a:ext cx="3638594" cy="2358880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Steg 2 med store  q-tips.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Gjenta evt. 3 runder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7541034" y="7541783"/>
            <a:ext cx="4060718" cy="2031324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Steg 3 med hendene</a:t>
            </a: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(hansker)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3418115" y="10093531"/>
            <a:ext cx="3522831" cy="2492791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krem etter hudtilstand og solkrem</a:t>
            </a:r>
          </a:p>
        </p:txBody>
      </p:sp>
      <p:sp>
        <p:nvSpPr>
          <p:cNvPr id="304" name="Shape 304"/>
          <p:cNvSpPr/>
          <p:nvPr/>
        </p:nvSpPr>
        <p:spPr>
          <a:xfrm rot="10800000">
            <a:off x="17568908" y="10643080"/>
            <a:ext cx="864094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265B79D-A275-5E4B-8B47-E74BF272F4C6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8664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5E7-4033-48A6-B2AE-20AA730E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>
                <a:latin typeface="+mn-lt"/>
                <a:cs typeface="Calibri"/>
                <a:sym typeface="Calibri"/>
              </a:rPr>
              <a:t>Dermalogica PRO power peel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95AC-B625-4F17-A5A3-AAC5111F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979132"/>
            <a:ext cx="9184582" cy="568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6BED-680D-4A4C-B5A2-FD7E0BD7B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31D4-ECE8-40B3-AF75-D6E88DCC5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90237" y="1274386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28</a:t>
            </a:fld>
            <a:endParaRPr lang="nb-NO" dirty="0"/>
          </a:p>
        </p:txBody>
      </p:sp>
      <p:sp>
        <p:nvSpPr>
          <p:cNvPr id="7" name="Shape 225">
            <a:extLst>
              <a:ext uri="{FF2B5EF4-FFF2-40B4-BE49-F238E27FC236}">
                <a16:creationId xmlns:a16="http://schemas.microsoft.com/office/drawing/2014/main" id="{C1374E9B-82F7-4C12-9531-BE853AF236B9}"/>
              </a:ext>
            </a:extLst>
          </p:cNvPr>
          <p:cNvSpPr txBox="1"/>
          <p:nvPr/>
        </p:nvSpPr>
        <p:spPr>
          <a:xfrm>
            <a:off x="774643" y="4657571"/>
            <a:ext cx="6696200" cy="648529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Advanced renewal peel: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Glykolsyre 30%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Fytinsyre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Opuntia Ficus-Indica (fikenkaktus)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27">
            <a:extLst>
              <a:ext uri="{FF2B5EF4-FFF2-40B4-BE49-F238E27FC236}">
                <a16:creationId xmlns:a16="http://schemas.microsoft.com/office/drawing/2014/main" id="{9F99366B-2A97-47DD-BC12-1FCBEBAC538E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8567930" y="4657571"/>
            <a:ext cx="6696200" cy="648529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Powerclear peel: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Salisylsyre 2%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Mandelsyre 10%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Eplesyre 15%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(niacinamide)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1396C49-9C2F-3846-9C50-33706CBDA866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10" name="Shape 227">
            <a:extLst>
              <a:ext uri="{FF2B5EF4-FFF2-40B4-BE49-F238E27FC236}">
                <a16:creationId xmlns:a16="http://schemas.microsoft.com/office/drawing/2014/main" id="{87D0A1AE-3A5C-41DA-AA13-7AA3B61D6EA5}"/>
              </a:ext>
            </a:extLst>
          </p:cNvPr>
          <p:cNvSpPr txBox="1">
            <a:spLocks/>
          </p:cNvSpPr>
          <p:nvPr/>
        </p:nvSpPr>
        <p:spPr>
          <a:xfrm>
            <a:off x="16361217" y="4657571"/>
            <a:ext cx="6696200" cy="6485292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6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1828709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 power eye peel: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Plantebaserte AHA syrer fra: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Drue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Appelsin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r>
              <a:rPr lang="es-VE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Sitron</a:t>
            </a: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50000"/>
              </a:lnSpc>
              <a:buSzPct val="25000"/>
              <a:buFont typeface="Arial" panose="020B0604020202020204" pitchFamily="34" charset="0"/>
              <a:buNone/>
            </a:pPr>
            <a:endParaRPr lang="es-VE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09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5F935-7E03-4592-B65F-C875963F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Råd for suksess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42E9F6-BAE8-49E6-B8A9-8BD4A27E5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Selekt pasientene og </a:t>
            </a:r>
            <a:r>
              <a:rPr lang="nb-NO" b="1" dirty="0"/>
              <a:t>gi dem rette forventninger</a:t>
            </a:r>
          </a:p>
          <a:p>
            <a:pPr>
              <a:lnSpc>
                <a:spcPct val="200000"/>
              </a:lnSpc>
            </a:pPr>
            <a:r>
              <a:rPr lang="nb-NO" dirty="0"/>
              <a:t>Velg rett type </a:t>
            </a:r>
            <a:r>
              <a:rPr lang="nb-NO" dirty="0" err="1"/>
              <a:t>peel</a:t>
            </a:r>
            <a:r>
              <a:rPr lang="nb-NO" dirty="0"/>
              <a:t>, bli kjent med hovedvirkningene</a:t>
            </a:r>
          </a:p>
          <a:p>
            <a:pPr>
              <a:lnSpc>
                <a:spcPct val="200000"/>
              </a:lnSpc>
            </a:pPr>
            <a:r>
              <a:rPr lang="nb-NO" dirty="0"/>
              <a:t>Bedre å underbehandle og bruke lengre tid</a:t>
            </a:r>
          </a:p>
          <a:p>
            <a:pPr>
              <a:lnSpc>
                <a:spcPct val="200000"/>
              </a:lnSpc>
            </a:pPr>
            <a:r>
              <a:rPr lang="nb-NO" dirty="0"/>
              <a:t>Ikke underslå rekonvalesens perioden</a:t>
            </a:r>
          </a:p>
          <a:p>
            <a:pPr>
              <a:lnSpc>
                <a:spcPct val="200000"/>
              </a:lnSpc>
            </a:pPr>
            <a:r>
              <a:rPr lang="nb-NO" dirty="0"/>
              <a:t>Økt </a:t>
            </a:r>
            <a:r>
              <a:rPr lang="nb-NO" dirty="0" err="1"/>
              <a:t>peel</a:t>
            </a:r>
            <a:r>
              <a:rPr lang="nb-NO" dirty="0"/>
              <a:t> styrke gir mye mindre sikkerhetsmarginer</a:t>
            </a:r>
          </a:p>
          <a:p>
            <a:pPr>
              <a:lnSpc>
                <a:spcPct val="200000"/>
              </a:lnSpc>
            </a:pPr>
            <a:r>
              <a:rPr lang="nb-NO" dirty="0"/>
              <a:t>Obs </a:t>
            </a:r>
            <a:r>
              <a:rPr lang="nb-NO" dirty="0" err="1"/>
              <a:t>Fitzpatrick</a:t>
            </a:r>
            <a:r>
              <a:rPr lang="nb-NO" dirty="0"/>
              <a:t> 3-6</a:t>
            </a:r>
          </a:p>
          <a:p>
            <a:pPr>
              <a:lnSpc>
                <a:spcPct val="200000"/>
              </a:lnSpc>
            </a:pPr>
            <a:r>
              <a:rPr lang="nb-NO" dirty="0"/>
              <a:t>Kjemisk </a:t>
            </a:r>
            <a:r>
              <a:rPr lang="nb-NO" dirty="0" err="1"/>
              <a:t>peel</a:t>
            </a:r>
            <a:r>
              <a:rPr lang="nb-NO" dirty="0"/>
              <a:t> vil ikke forandre porestørrelse, kan iblant øke den…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867D4B3-7DB2-4F84-83BC-963AFA6D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Bold" panose="02000000000000000000" pitchFamily="50" charset="0"/>
                <a:ea typeface="+mn-ea"/>
                <a:cs typeface="+mn-cs"/>
              </a:rPr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B3C57C-6EAC-4373-A118-2A6A5FAF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t> / </a:t>
            </a:r>
            <a:fld id="{F2DC1705-CEA0-4C16-B021-6FF77B902B36}" type="slidenum">
              <a:rPr kumimoji="0" lang="nb-NO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lson Pro Light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9C8D62E-8404-46BC-A925-9CCD932B9EDC}"/>
              </a:ext>
            </a:extLst>
          </p:cNvPr>
          <p:cNvSpPr txBox="1"/>
          <p:nvPr/>
        </p:nvSpPr>
        <p:spPr>
          <a:xfrm>
            <a:off x="15583711" y="12083697"/>
            <a:ext cx="521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lson Pro Light"/>
                <a:ea typeface="+mn-ea"/>
                <a:cs typeface="+mn-cs"/>
              </a:rPr>
              <a:t>Dr. Bjørn Tvedt</a:t>
            </a:r>
          </a:p>
        </p:txBody>
      </p:sp>
    </p:spTree>
    <p:extLst>
      <p:ext uri="{BB962C8B-B14F-4D97-AF65-F5344CB8AC3E}">
        <p14:creationId xmlns:p14="http://schemas.microsoft.com/office/powerpoint/2010/main" val="22475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5AFB69-DA73-4711-AB37-AD014241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0DEBE2-AD0E-47FD-A10C-3052B98A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8" y="4198082"/>
            <a:ext cx="9184582" cy="8947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Forbehandling øker effekt av behandling (redusert </a:t>
            </a:r>
            <a:r>
              <a:rPr lang="nb-NO" dirty="0" err="1"/>
              <a:t>str</a:t>
            </a:r>
            <a:r>
              <a:rPr lang="nb-NO" dirty="0"/>
              <a:t>. </a:t>
            </a:r>
            <a:r>
              <a:rPr lang="nb-NO" dirty="0" err="1"/>
              <a:t>corneum</a:t>
            </a:r>
            <a:r>
              <a:rPr lang="nb-NO" dirty="0"/>
              <a:t>)</a:t>
            </a:r>
          </a:p>
          <a:p>
            <a:pPr>
              <a:lnSpc>
                <a:spcPct val="150000"/>
              </a:lnSpc>
            </a:pPr>
            <a:r>
              <a:rPr lang="nb-NO" dirty="0"/>
              <a:t>Reduserer risikoen for komplikasjoner ved behandling</a:t>
            </a:r>
          </a:p>
          <a:p>
            <a:pPr>
              <a:lnSpc>
                <a:spcPct val="150000"/>
              </a:lnSpc>
            </a:pPr>
            <a:r>
              <a:rPr lang="nb-NO" dirty="0"/>
              <a:t>Forkorter </a:t>
            </a:r>
            <a:r>
              <a:rPr lang="nb-NO" dirty="0" err="1"/>
              <a:t>tilhelningen</a:t>
            </a:r>
            <a:r>
              <a:rPr lang="nb-NO" dirty="0"/>
              <a:t> av huden (reduserer «nedetid»)</a:t>
            </a:r>
          </a:p>
          <a:p>
            <a:pPr>
              <a:lnSpc>
                <a:spcPct val="150000"/>
              </a:lnSpc>
            </a:pPr>
            <a:r>
              <a:rPr lang="nb-NO" dirty="0"/>
              <a:t>Utelukker evt. allergier</a:t>
            </a:r>
          </a:p>
          <a:p>
            <a:pPr>
              <a:lnSpc>
                <a:spcPct val="150000"/>
              </a:lnSpc>
            </a:pPr>
            <a:r>
              <a:rPr lang="nb-NO" dirty="0"/>
              <a:t>Hindrer PIH</a:t>
            </a:r>
          </a:p>
          <a:p>
            <a:pPr>
              <a:lnSpc>
                <a:spcPct val="150000"/>
              </a:lnSpc>
            </a:pPr>
            <a:r>
              <a:rPr lang="nb-NO" dirty="0"/>
              <a:t>Det anbefales å forbehandle huden 2 til 4 uker før behandling</a:t>
            </a:r>
          </a:p>
          <a:p>
            <a:pPr>
              <a:lnSpc>
                <a:spcPct val="150000"/>
              </a:lnSpc>
            </a:pPr>
            <a:r>
              <a:rPr lang="nb-NO" dirty="0"/>
              <a:t>Rosacea, </a:t>
            </a:r>
            <a:r>
              <a:rPr lang="nb-NO" dirty="0" err="1"/>
              <a:t>fitzpatric</a:t>
            </a:r>
            <a:r>
              <a:rPr lang="nb-NO" dirty="0"/>
              <a:t> 3 – 6, </a:t>
            </a:r>
            <a:r>
              <a:rPr lang="nb-NO" dirty="0" err="1"/>
              <a:t>melasma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91FC64-D8FC-4CE1-8F94-D6185A09C7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5DFFA2B-E656-473A-9FB5-D1D53987DA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A2A99A0-E7CC-495F-9939-3C86E8F4D40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519" y="1816832"/>
            <a:ext cx="5223955" cy="50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DB8C878-B660-434E-9BD4-9A46E7B0D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520" y="7741199"/>
            <a:ext cx="5343018" cy="488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595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b="9619"/>
          <a:stretch>
            <a:fillRect/>
          </a:stretch>
        </p:blipFill>
        <p:spPr/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2075549-F226-4895-9EB4-BBDDC476C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80" y="1"/>
            <a:ext cx="23745133" cy="1309123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3F2B3E2B-B850-4880-9ECE-A8E108AF9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b-NO" dirty="0"/>
              <a:t>Takk for</a:t>
            </a:r>
            <a:br>
              <a:rPr lang="nb-NO" dirty="0"/>
            </a:br>
            <a:r>
              <a:rPr lang="nb-NO" dirty="0"/>
              <a:t>meg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B8F471F-0F4D-4D8E-8E98-4767244577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862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5617B-9570-47AB-932E-9EE196E9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Etterbehandling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8F67E3-229B-48E2-99A9-D1BF2367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298" y="4198082"/>
            <a:ext cx="16900244" cy="767838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Unngå soleksponering </a:t>
            </a:r>
          </a:p>
          <a:p>
            <a:pPr>
              <a:lnSpc>
                <a:spcPct val="200000"/>
              </a:lnSpc>
            </a:pPr>
            <a:r>
              <a:rPr lang="nb-NO" dirty="0"/>
              <a:t>Unngå aktive ingredienser i nedetiden</a:t>
            </a:r>
          </a:p>
          <a:p>
            <a:pPr>
              <a:lnSpc>
                <a:spcPct val="200000"/>
              </a:lnSpc>
            </a:pPr>
            <a:r>
              <a:rPr lang="nb-NO" dirty="0"/>
              <a:t>Solkrem!</a:t>
            </a:r>
          </a:p>
          <a:p>
            <a:pPr>
              <a:lnSpc>
                <a:spcPct val="200000"/>
              </a:lnSpc>
            </a:pPr>
            <a:r>
              <a:rPr lang="nb-NO" dirty="0"/>
              <a:t>Ikke plukke på evt. flass                 </a:t>
            </a:r>
          </a:p>
          <a:p>
            <a:pPr>
              <a:lnSpc>
                <a:spcPct val="200000"/>
              </a:lnSpc>
            </a:pPr>
            <a:r>
              <a:rPr lang="nb-NO" dirty="0"/>
              <a:t>Gi huden fuktighet</a:t>
            </a:r>
          </a:p>
          <a:p>
            <a:pPr>
              <a:lnSpc>
                <a:spcPct val="200000"/>
              </a:lnSpc>
            </a:pP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Vent 24 timer med hard trening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89EB50-BC1B-4502-ABAF-29F6863B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96E1DAD-372E-40C7-8D9A-32584082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FD238B2-B72D-4D1C-B746-3AF0AAA6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994" y="6715125"/>
            <a:ext cx="7638939" cy="575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57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09A6-7DAD-48B7-954C-420C3ED1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VE" sz="80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Peelkartotek 23</a:t>
            </a:r>
            <a:br>
              <a:rPr lang="es-V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V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V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7D9BE-952F-42FF-B02A-82F5A3AA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D8A84-D83E-4A98-BCA7-696C4432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0F1B9E-8E40-43F2-A1D8-2435CEFE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159" y="3395745"/>
            <a:ext cx="16900244" cy="1219346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960"/>
              </a:spcBef>
              <a:buClr>
                <a:schemeClr val="dk1"/>
              </a:buClr>
              <a:buSzPct val="100000"/>
              <a:buNone/>
            </a:pPr>
            <a:endParaRPr lang="es-V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indent="-102870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Mandelage </a:t>
            </a:r>
          </a:p>
          <a:p>
            <a:pPr marL="1028700" indent="-102870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Bio-C </a:t>
            </a:r>
          </a:p>
          <a:p>
            <a:pPr marL="1028700" indent="-102870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Lightening </a:t>
            </a:r>
          </a:p>
          <a:p>
            <a:pPr marL="742950" indent="-74295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AutoNum type="arabicPeriod" startAt="4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Meline</a:t>
            </a:r>
          </a:p>
          <a:p>
            <a:pPr marL="742950" indent="-74295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AutoNum type="arabicPeriod" startAt="4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Dr. Gross Universal peel</a:t>
            </a:r>
          </a:p>
          <a:p>
            <a:pPr marL="742950" indent="-74295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AutoNum type="arabicPeriod" startAt="4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Dr. Gross Retinol peel </a:t>
            </a:r>
          </a:p>
          <a:p>
            <a:pPr marL="742950" indent="-74295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AutoNum type="arabicPeriod" startAt="4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Dermalogica Advanced PRO peel</a:t>
            </a:r>
          </a:p>
          <a:p>
            <a:pPr marL="0" indent="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None/>
            </a:pPr>
            <a:endParaRPr lang="es-V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indent="-742950">
              <a:lnSpc>
                <a:spcPct val="200000"/>
              </a:lnSpc>
              <a:spcBef>
                <a:spcPts val="960"/>
              </a:spcBef>
              <a:buClr>
                <a:schemeClr val="dk1"/>
              </a:buClr>
              <a:buSzPct val="100000"/>
              <a:buAutoNum type="arabicPeriod" startAt="4"/>
            </a:pPr>
            <a:endParaRPr lang="es-V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nb-NO" dirty="0"/>
          </a:p>
        </p:txBody>
      </p:sp>
      <p:pic>
        <p:nvPicPr>
          <p:cNvPr id="8" name="Shape 267">
            <a:extLst>
              <a:ext uri="{FF2B5EF4-FFF2-40B4-BE49-F238E27FC236}">
                <a16:creationId xmlns:a16="http://schemas.microsoft.com/office/drawing/2014/main" id="{D0D94759-1970-472A-AD8F-D08B94192D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73525" y="7358063"/>
            <a:ext cx="6172326" cy="4855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32351B59-3BC9-4842-B6F2-FEA6FB0AE1BC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8832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5E7-4033-48A6-B2AE-20AA730E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>
                <a:latin typeface="+mn-lt"/>
                <a:cs typeface="Calibri"/>
                <a:sym typeface="Calibri"/>
              </a:rPr>
              <a:t>Mandelage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95AC-B625-4F17-A5A3-AAC5111F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237" y="4979132"/>
            <a:ext cx="9184582" cy="568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6BED-680D-4A4C-B5A2-FD7E0BD7B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31D4-ECE8-40B3-AF75-D6E88DCC5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90237" y="12743860"/>
            <a:ext cx="4243887" cy="307777"/>
          </a:xfrm>
        </p:spPr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7" name="Shape 225">
            <a:extLst>
              <a:ext uri="{FF2B5EF4-FFF2-40B4-BE49-F238E27FC236}">
                <a16:creationId xmlns:a16="http://schemas.microsoft.com/office/drawing/2014/main" id="{C1374E9B-82F7-4C12-9531-BE853AF236B9}"/>
              </a:ext>
            </a:extLst>
          </p:cNvPr>
          <p:cNvSpPr txBox="1"/>
          <p:nvPr/>
        </p:nvSpPr>
        <p:spPr>
          <a:xfrm>
            <a:off x="2360262" y="4657571"/>
            <a:ext cx="8714557" cy="6485293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  <a:buSzPct val="25000"/>
            </a:pPr>
            <a:r>
              <a:rPr lang="it-IT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Mandel Syre                   45 %</a:t>
            </a:r>
          </a:p>
          <a:p>
            <a:pPr lvl="0">
              <a:lnSpc>
                <a:spcPct val="200000"/>
              </a:lnSpc>
              <a:buSzPct val="25000"/>
            </a:pPr>
            <a:r>
              <a:rPr lang="it-IT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 A 		                 1%</a:t>
            </a:r>
          </a:p>
          <a:p>
            <a:pPr lvl="0">
              <a:lnSpc>
                <a:spcPct val="200000"/>
              </a:lnSpc>
              <a:buSzPct val="25000"/>
            </a:pPr>
            <a:r>
              <a:rPr lang="it-IT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Lipoic Ac.		                     5%</a:t>
            </a:r>
          </a:p>
          <a:p>
            <a:pPr lvl="0">
              <a:lnSpc>
                <a:spcPct val="200000"/>
              </a:lnSpc>
            </a:pPr>
            <a:endParaRPr lang="it-IT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200000"/>
              </a:lnSpc>
              <a:buSzPct val="25000"/>
            </a:pPr>
            <a:r>
              <a:rPr lang="it-IT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pH&lt;2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62425DD-A036-3A41-8E05-71D0DCD684E2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pic>
        <p:nvPicPr>
          <p:cNvPr id="9" name="Shape 166" descr="C:\Users\gabriel\AppData\Local\Microsoft\Windows\Temporary Internet Files\Content.Outlook\8FLVRBEA\Inno exfo 15ml MANDELAGE.jpg">
            <a:extLst>
              <a:ext uri="{FF2B5EF4-FFF2-40B4-BE49-F238E27FC236}">
                <a16:creationId xmlns:a16="http://schemas.microsoft.com/office/drawing/2014/main" id="{404E8DF7-53CF-47EA-B21C-F8CBFD3CAD5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01888" y="5547876"/>
            <a:ext cx="7252274" cy="6504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9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616935-4660-4054-BC4B-5CA2DD09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Indikasjoner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881014-A011-4F4C-AEBC-0650B943B5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245773" y="5398231"/>
            <a:ext cx="9184582" cy="56874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E74A8D-25D1-4F0D-828A-22D71F1FC7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Senzie.no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3AC03C-9C95-4655-92BE-65E761C9D4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 / </a:t>
            </a:r>
            <a:fld id="{F2DC1705-CEA0-4C16-B021-6FF77B902B36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43923E5-649C-9E42-96FF-15AF782024C7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9BA1D622-D12B-42DC-BE14-95D2E8C0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55" y="4925495"/>
            <a:ext cx="9184582" cy="564705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 err="1"/>
              <a:t>Rosacea</a:t>
            </a:r>
            <a:endParaRPr lang="nb-NO" dirty="0"/>
          </a:p>
          <a:p>
            <a:pPr>
              <a:lnSpc>
                <a:spcPct val="200000"/>
              </a:lnSpc>
            </a:pPr>
            <a:r>
              <a:rPr lang="nb-NO" dirty="0"/>
              <a:t>Tidlig aldret hud</a:t>
            </a:r>
          </a:p>
          <a:p>
            <a:pPr>
              <a:lnSpc>
                <a:spcPct val="200000"/>
              </a:lnSpc>
            </a:pPr>
            <a:r>
              <a:rPr lang="nb-NO" dirty="0"/>
              <a:t>Lette pigmentutfordringer</a:t>
            </a:r>
          </a:p>
          <a:p>
            <a:pPr>
              <a:lnSpc>
                <a:spcPct val="200000"/>
              </a:lnSpc>
            </a:pPr>
            <a:r>
              <a:rPr lang="nb-NO" dirty="0"/>
              <a:t>Akne</a:t>
            </a:r>
          </a:p>
          <a:p>
            <a:pPr>
              <a:lnSpc>
                <a:spcPct val="200000"/>
              </a:lnSpc>
            </a:pPr>
            <a:r>
              <a:rPr lang="nb-NO" dirty="0"/>
              <a:t>Inflammasjon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969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347552" y="4365208"/>
            <a:ext cx="3024333" cy="1954544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 ansikt med Inno-Derma SOFT / DEEP CLEANSER.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3506" y="3714447"/>
            <a:ext cx="1791017" cy="287524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17951926" y="6816765"/>
            <a:ext cx="720080" cy="86409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660835" y="5307483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7535133" y="4365208"/>
            <a:ext cx="3228702" cy="2083003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Avfett med  Inno-Derma DEGREASING 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4842" y="3855925"/>
            <a:ext cx="1479290" cy="2592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3518248" y="4234854"/>
            <a:ext cx="3137455" cy="2084898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 2 ml av Inno-Exfo MANDELAGE i en ren bolle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6223654" y="7847751"/>
            <a:ext cx="3888432" cy="2118445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med q tips og la virke i 5 til 10 min. avhengige av huden. </a:t>
            </a:r>
          </a:p>
        </p:txBody>
      </p:sp>
      <p:sp>
        <p:nvSpPr>
          <p:cNvPr id="186" name="Shape 186"/>
          <p:cNvSpPr/>
          <p:nvPr/>
        </p:nvSpPr>
        <p:spPr>
          <a:xfrm rot="10800000">
            <a:off x="17004681" y="10286723"/>
            <a:ext cx="1894489" cy="1595481"/>
          </a:xfrm>
          <a:prstGeom prst="bentArrow">
            <a:avLst>
              <a:gd name="adj1" fmla="val 22872"/>
              <a:gd name="adj2" fmla="val 17831"/>
              <a:gd name="adj3" fmla="val 25000"/>
              <a:gd name="adj4" fmla="val 4375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13215279" y="10339421"/>
            <a:ext cx="3456382" cy="2118445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Vask av med vann. Rens med soft cleanser</a:t>
            </a:r>
          </a:p>
        </p:txBody>
      </p:sp>
      <p:sp>
        <p:nvSpPr>
          <p:cNvPr id="188" name="Shape 188"/>
          <p:cNvSpPr/>
          <p:nvPr/>
        </p:nvSpPr>
        <p:spPr>
          <a:xfrm>
            <a:off x="12545139" y="5152068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9735" y="9688674"/>
            <a:ext cx="1855568" cy="278178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6845091" y="10541857"/>
            <a:ext cx="3283951" cy="1916009"/>
          </a:xfrm>
          <a:prstGeom prst="rect">
            <a:avLst/>
          </a:prstGeom>
          <a:gradFill>
            <a:gsLst>
              <a:gs pos="0">
                <a:srgbClr val="BAC7AF"/>
              </a:gs>
              <a:gs pos="50000">
                <a:srgbClr val="D3DBCD"/>
              </a:gs>
              <a:gs pos="100000">
                <a:srgbClr val="EAEDE6"/>
              </a:gs>
            </a:gsLst>
            <a:lin ang="5400000" scaled="0"/>
          </a:gradFill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SzPct val="25000"/>
            </a:pPr>
            <a:endParaRPr lang="es-VE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V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Påfør Inno-Derma SKIN REPAIR og SPF</a:t>
            </a:r>
          </a:p>
        </p:txBody>
      </p:sp>
      <p:sp>
        <p:nvSpPr>
          <p:cNvPr id="192" name="Shape 192"/>
          <p:cNvSpPr/>
          <p:nvPr/>
        </p:nvSpPr>
        <p:spPr>
          <a:xfrm rot="10800000">
            <a:off x="5739807" y="10923798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 rot="10800000">
            <a:off x="10304349" y="10796432"/>
            <a:ext cx="7200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89977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82850" tIns="91400" rIns="182850" bIns="91400" anchor="ctr" anchorCtr="0">
            <a:noAutofit/>
          </a:bodyPr>
          <a:lstStyle/>
          <a:p>
            <a:pPr algn="ctr"/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2794829" y="1914922"/>
            <a:ext cx="16459200" cy="1322524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s-VE" sz="7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Mandelage Protokoll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23728" y="9532907"/>
            <a:ext cx="2207860" cy="278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C:\Users\gabriel\AppData\Local\Microsoft\Windows\Temporary Internet Files\Content.Outlook\8FLVRBEA\Inno exfo 15ml MANDELAG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04681" y="3176915"/>
            <a:ext cx="2475043" cy="32712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2CF9D668-786E-1F41-8CDC-2F7AEE36EED7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5487242" y="1758588"/>
            <a:ext cx="11521280" cy="1292662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>
              <a:buSzPct val="25000"/>
            </a:pPr>
            <a:r>
              <a:rPr lang="es-VE" sz="7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Mandelage Session Protocol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966068" y="3834581"/>
            <a:ext cx="16993888" cy="10341290"/>
          </a:xfrm>
          <a:prstGeom prst="rect">
            <a:avLst/>
          </a:prstGeom>
          <a:noFill/>
          <a:ln>
            <a:noFill/>
          </a:ln>
        </p:spPr>
        <p:txBody>
          <a:bodyPr lIns="182850" tIns="91400" rIns="182850" bIns="91400" anchor="t" anchorCtr="0">
            <a:noAutofit/>
          </a:bodyPr>
          <a:lstStyle/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Forbehandling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Bruk </a:t>
            </a: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Inno-Derma Age Rescue eller B-Purifier 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avhengige av hva du skal behandle i 21 til 30 dager før behandlingen.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 bruken 48 timer før peeling.</a:t>
            </a:r>
          </a:p>
          <a:p>
            <a:pPr marL="914400" indent="-914400"/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Peel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VE" sz="3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Syklus: Ukentlig i 4-6 uker.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VE" sz="36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Syklus: Hver 15. dag 2-4 beh.</a:t>
            </a:r>
          </a:p>
          <a:p>
            <a:pPr marL="914400" indent="-914400"/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Etterbehandling: 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med </a:t>
            </a: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Inno-Derma 24H Age Rescue C eller B-Purifier Cream 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igjen avhengige av beh. 24 timer etter peel og i mellom behandlingene.</a:t>
            </a:r>
          </a:p>
          <a:p>
            <a:pPr marL="914400" indent="-914400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Fortsett på hudprogram 8-12 uker etter siste behandling.</a:t>
            </a:r>
          </a:p>
          <a:p>
            <a:pPr marL="914400" indent="-914400">
              <a:buClr>
                <a:schemeClr val="dk1"/>
              </a:buClr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VE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Peel Maintenance</a:t>
            </a:r>
            <a:r>
              <a:rPr lang="es-VE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 behandling annenhver måned.</a:t>
            </a:r>
          </a:p>
          <a:p>
            <a:pPr marL="571500" indent="-571500">
              <a:buClr>
                <a:schemeClr val="dk1"/>
              </a:buClr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buClr>
                <a:schemeClr val="dk1"/>
              </a:buClr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C9FF59C-7752-9F43-BF02-8A2FB352BB48}"/>
              </a:ext>
            </a:extLst>
          </p:cNvPr>
          <p:cNvSpPr/>
          <p:nvPr/>
        </p:nvSpPr>
        <p:spPr>
          <a:xfrm>
            <a:off x="19276543" y="0"/>
            <a:ext cx="5105870" cy="21585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538A"/>
      </a:accent1>
      <a:accent2>
        <a:srgbClr val="2B4A77"/>
      </a:accent2>
      <a:accent3>
        <a:srgbClr val="F0D5E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nzie">
      <a:majorFont>
        <a:latin typeface="Filson Pro Light"/>
        <a:ea typeface=""/>
        <a:cs typeface=""/>
      </a:majorFont>
      <a:minorFont>
        <a:latin typeface="Filson Pro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.pptx" id="{180E14DF-AA96-4522-81CB-C311E8552412}" vid="{9262083A-C2F4-4356-91D3-68EB0DB9E6B3}"/>
    </a:ext>
  </a:extLst>
</a:theme>
</file>

<file path=ppt/theme/theme2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8538A"/>
      </a:accent1>
      <a:accent2>
        <a:srgbClr val="2B4A77"/>
      </a:accent2>
      <a:accent3>
        <a:srgbClr val="F0D5E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nzie">
      <a:majorFont>
        <a:latin typeface="Filson Pro Light"/>
        <a:ea typeface=""/>
        <a:cs typeface=""/>
      </a:majorFont>
      <a:minorFont>
        <a:latin typeface="Filson Pro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.pptx" id="{180E14DF-AA96-4522-81CB-C311E8552412}" vid="{9262083A-C2F4-4356-91D3-68EB0DB9E6B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Senzie_PPT</Template>
  <TotalTime>6746</TotalTime>
  <Words>1343</Words>
  <Application>Microsoft Office PowerPoint</Application>
  <PresentationFormat>Egendefinert</PresentationFormat>
  <Paragraphs>372</Paragraphs>
  <Slides>30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6" baseType="lpstr">
      <vt:lpstr>Arial</vt:lpstr>
      <vt:lpstr>Calibri</vt:lpstr>
      <vt:lpstr>Filson Pro Bold</vt:lpstr>
      <vt:lpstr>Filson Pro Light</vt:lpstr>
      <vt:lpstr>Office-tema</vt:lpstr>
      <vt:lpstr>1_Office-tema</vt:lpstr>
      <vt:lpstr>Peel kartotek `23</vt:lpstr>
      <vt:lpstr>PowerPoint-presentasjon</vt:lpstr>
      <vt:lpstr>Forbehandling</vt:lpstr>
      <vt:lpstr>Etterbehandling</vt:lpstr>
      <vt:lpstr>Peelkartotek 23   </vt:lpstr>
      <vt:lpstr>Mandelage</vt:lpstr>
      <vt:lpstr>Indikasjoner</vt:lpstr>
      <vt:lpstr>PowerPoint-presentasjon</vt:lpstr>
      <vt:lpstr>PowerPoint-presentasjon</vt:lpstr>
      <vt:lpstr>Inno-Exfo Bio C</vt:lpstr>
      <vt:lpstr>Indikasjoner</vt:lpstr>
      <vt:lpstr>PowerPoint-presentasjon</vt:lpstr>
      <vt:lpstr>PowerPoint-presentasjon</vt:lpstr>
      <vt:lpstr>PowerPoint-presentasjon</vt:lpstr>
      <vt:lpstr>Indikasjoner</vt:lpstr>
      <vt:lpstr>PowerPoint-presentasjon</vt:lpstr>
      <vt:lpstr>PowerPoint-presentasjon</vt:lpstr>
      <vt:lpstr>ME line: Caucasian skin </vt:lpstr>
      <vt:lpstr>ME line: Etnic skin </vt:lpstr>
      <vt:lpstr>Indikasjoner</vt:lpstr>
      <vt:lpstr>PowerPoint-presentasjon</vt:lpstr>
      <vt:lpstr>Dr. Gross Universal peel</vt:lpstr>
      <vt:lpstr>Indikasjoner</vt:lpstr>
      <vt:lpstr>PowerPoint-presentasjon</vt:lpstr>
      <vt:lpstr>Dr. Gross Retinol peel</vt:lpstr>
      <vt:lpstr>Indikasjoner</vt:lpstr>
      <vt:lpstr>PowerPoint-presentasjon</vt:lpstr>
      <vt:lpstr>Dermalogica PRO power peel</vt:lpstr>
      <vt:lpstr>Råd for suksess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Roger Henriksen</dc:creator>
  <cp:lastModifiedBy>Siril Engh Gundersen</cp:lastModifiedBy>
  <cp:revision>111</cp:revision>
  <dcterms:created xsi:type="dcterms:W3CDTF">2017-06-26T07:40:54Z</dcterms:created>
  <dcterms:modified xsi:type="dcterms:W3CDTF">2023-09-21T11:12:22Z</dcterms:modified>
</cp:coreProperties>
</file>